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entation.xml" ContentType="application/vnd.openxmlformats-officedocument.presentationml.presentation.main+xml"/>
  <Override PartName="/ppt/slideLayouts/slideLayout11.xml" ContentType="application/vnd.openxmlformats-officedocument.presentationml.slideLayout+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0.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13" r:id="rId2"/>
    <p:sldId id="256" r:id="rId3"/>
    <p:sldId id="337" r:id="rId4"/>
    <p:sldId id="338" r:id="rId5"/>
    <p:sldId id="314" r:id="rId6"/>
    <p:sldId id="316" r:id="rId7"/>
    <p:sldId id="321" r:id="rId8"/>
    <p:sldId id="340" r:id="rId9"/>
    <p:sldId id="341" r:id="rId10"/>
    <p:sldId id="332" r:id="rId11"/>
    <p:sldId id="339" r:id="rId12"/>
    <p:sldId id="334" r:id="rId13"/>
    <p:sldId id="333" r:id="rId14"/>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5E1"/>
    <a:srgbClr val="EDF5E0"/>
    <a:srgbClr val="73FD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75"/>
    <p:restoredTop sz="73775"/>
  </p:normalViewPr>
  <p:slideViewPr>
    <p:cSldViewPr showGuides="1">
      <p:cViewPr varScale="1">
        <p:scale>
          <a:sx n="76" d="100"/>
          <a:sy n="76" d="100"/>
        </p:scale>
        <p:origin x="2512" y="184"/>
      </p:cViewPr>
      <p:guideLst>
        <p:guide orient="horz" pos="2160"/>
        <p:guide pos="2880"/>
      </p:guideLst>
    </p:cSldViewPr>
  </p:slideViewPr>
  <p:outlineViewPr>
    <p:cViewPr>
      <p:scale>
        <a:sx n="33" d="100"/>
        <a:sy n="33" d="100"/>
      </p:scale>
      <p:origin x="0" y="0"/>
    </p:cViewPr>
  </p:outlineViewPr>
  <p:notesTextViewPr>
    <p:cViewPr>
      <p:scale>
        <a:sx n="95" d="100"/>
        <a:sy n="9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C2DDF2-011D-4D57-BDD9-F154DF67F45D}" type="datetimeFigureOut">
              <a:rPr lang="nb-NO" smtClean="0"/>
              <a:t>29.11.2022</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BB074F-0ECB-4AAD-9B0E-9A956E87EB49}" type="slidenum">
              <a:rPr lang="nb-NO" smtClean="0"/>
              <a:t>‹#›</a:t>
            </a:fld>
            <a:endParaRPr lang="nb-NO"/>
          </a:p>
        </p:txBody>
      </p:sp>
    </p:spTree>
    <p:extLst>
      <p:ext uri="{BB962C8B-B14F-4D97-AF65-F5344CB8AC3E}">
        <p14:creationId xmlns:p14="http://schemas.microsoft.com/office/powerpoint/2010/main" val="832252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Norwegian Crafts</a:t>
            </a:r>
          </a:p>
          <a:p>
            <a:r>
              <a:rPr lang="nb-NO" dirty="0"/>
              <a:t> </a:t>
            </a:r>
          </a:p>
          <a:p>
            <a:endParaRPr lang="nb-NO" dirty="0"/>
          </a:p>
          <a:p>
            <a:r>
              <a:rPr lang="nb-NO" dirty="0"/>
              <a:t>Vi er 5 personer, kontor i Oslo</a:t>
            </a:r>
          </a:p>
        </p:txBody>
      </p:sp>
      <p:sp>
        <p:nvSpPr>
          <p:cNvPr id="4" name="Plassholder for lysbildenummer 3"/>
          <p:cNvSpPr>
            <a:spLocks noGrp="1"/>
          </p:cNvSpPr>
          <p:nvPr>
            <p:ph type="sldNum" sz="quarter" idx="5"/>
          </p:nvPr>
        </p:nvSpPr>
        <p:spPr/>
        <p:txBody>
          <a:bodyPr/>
          <a:lstStyle/>
          <a:p>
            <a:fld id="{91BB074F-0ECB-4AAD-9B0E-9A956E87EB49}" type="slidenum">
              <a:rPr lang="nb-NO" smtClean="0"/>
              <a:t>1</a:t>
            </a:fld>
            <a:endParaRPr lang="nb-NO"/>
          </a:p>
        </p:txBody>
      </p:sp>
    </p:spTree>
    <p:extLst>
      <p:ext uri="{BB962C8B-B14F-4D97-AF65-F5344CB8AC3E}">
        <p14:creationId xmlns:p14="http://schemas.microsoft.com/office/powerpoint/2010/main" val="1706839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dirty="0">
                <a:effectLst/>
                <a:latin typeface="Calibri" panose="020F0502020204030204" pitchFamily="34" charset="0"/>
                <a:ea typeface="DengXian" panose="02010600030101010101" pitchFamily="2" charset="-122"/>
                <a:cs typeface="Times New Roman" panose="02020603050405020304" pitchFamily="18" charset="0"/>
              </a:rPr>
              <a:t>DR er et prosjekt som vi gjorde sammen med </a:t>
            </a:r>
            <a:r>
              <a:rPr lang="nb-NO" sz="1800" dirty="0" err="1">
                <a:effectLst/>
                <a:latin typeface="Calibri" panose="020F0502020204030204" pitchFamily="34" charset="0"/>
                <a:ea typeface="DengXian" panose="02010600030101010101" pitchFamily="2" charset="-122"/>
                <a:cs typeface="Times New Roman" panose="02020603050405020304" pitchFamily="18" charset="0"/>
              </a:rPr>
              <a:t>Sámi</a:t>
            </a:r>
            <a:r>
              <a:rPr lang="nb-NO" sz="1800" dirty="0">
                <a:effectLst/>
                <a:latin typeface="Calibri" panose="020F0502020204030204" pitchFamily="34" charset="0"/>
                <a:ea typeface="DengXian" panose="02010600030101010101" pitchFamily="2" charset="-122"/>
                <a:cs typeface="Times New Roman" panose="02020603050405020304" pitchFamily="18" charset="0"/>
              </a:rPr>
              <a:t> </a:t>
            </a:r>
            <a:r>
              <a:rPr lang="nb-NO" sz="1800" dirty="0" err="1">
                <a:effectLst/>
                <a:latin typeface="Calibri" panose="020F0502020204030204" pitchFamily="34" charset="0"/>
                <a:ea typeface="DengXian" panose="02010600030101010101" pitchFamily="2" charset="-122"/>
                <a:cs typeface="Times New Roman" panose="02020603050405020304" pitchFamily="18" charset="0"/>
              </a:rPr>
              <a:t>allaskuvla</a:t>
            </a:r>
            <a:r>
              <a:rPr lang="nb-NO" sz="1800" dirty="0">
                <a:effectLst/>
                <a:latin typeface="Calibri" panose="020F0502020204030204" pitchFamily="34" charset="0"/>
                <a:ea typeface="DengXian" panose="02010600030101010101" pitchFamily="2" charset="-122"/>
                <a:cs typeface="Times New Roman" panose="02020603050405020304" pitchFamily="18" charset="0"/>
              </a:rPr>
              <a:t>, den samiske høgskolen, og redaktørene Harald </a:t>
            </a:r>
            <a:r>
              <a:rPr lang="nb-NO" sz="1800" dirty="0" err="1">
                <a:effectLst/>
                <a:latin typeface="Calibri" panose="020F0502020204030204" pitchFamily="34" charset="0"/>
                <a:ea typeface="DengXian" panose="02010600030101010101" pitchFamily="2" charset="-122"/>
                <a:cs typeface="Times New Roman" panose="02020603050405020304" pitchFamily="18" charset="0"/>
              </a:rPr>
              <a:t>Gaski</a:t>
            </a:r>
            <a:r>
              <a:rPr lang="nb-NO" sz="1800" dirty="0">
                <a:effectLst/>
                <a:latin typeface="Calibri" panose="020F0502020204030204" pitchFamily="34" charset="0"/>
                <a:ea typeface="DengXian" panose="02010600030101010101" pitchFamily="2" charset="-122"/>
                <a:cs typeface="Times New Roman" panose="02020603050405020304" pitchFamily="18" charset="0"/>
              </a:rPr>
              <a:t> og Gunvor Guttorm. </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a:p>
            <a:r>
              <a:rPr lang="nb-NO" sz="1800" dirty="0">
                <a:effectLst/>
                <a:latin typeface="Calibri" panose="020F0502020204030204" pitchFamily="34" charset="0"/>
                <a:ea typeface="DengXian" panose="02010600030101010101" pitchFamily="2" charset="-122"/>
                <a:cs typeface="Times New Roman" panose="02020603050405020304" pitchFamily="18" charset="0"/>
              </a:rPr>
              <a:t> </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a:p>
            <a:r>
              <a:rPr lang="nb-NO" sz="1800" dirty="0">
                <a:effectLst/>
                <a:latin typeface="Calibri" panose="020F0502020204030204" pitchFamily="34" charset="0"/>
                <a:ea typeface="DengXian" panose="02010600030101010101" pitchFamily="2" charset="-122"/>
                <a:cs typeface="Times New Roman" panose="02020603050405020304" pitchFamily="18" charset="0"/>
              </a:rPr>
              <a:t>Veldig kort og overfladisk fortalt er Duodji en form for samisk håndverk. Den lengre og mindre overfladiske forklaringen på hva Duodji er finnes i denne boken.</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91BB074F-0ECB-4AAD-9B0E-9A956E87EB49}" type="slidenum">
              <a:rPr lang="nb-NO" smtClean="0"/>
              <a:t>10</a:t>
            </a:fld>
            <a:endParaRPr lang="nb-NO"/>
          </a:p>
        </p:txBody>
      </p:sp>
    </p:spTree>
    <p:extLst>
      <p:ext uri="{BB962C8B-B14F-4D97-AF65-F5344CB8AC3E}">
        <p14:creationId xmlns:p14="http://schemas.microsoft.com/office/powerpoint/2010/main" val="1234648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dirty="0">
                <a:effectLst/>
                <a:latin typeface="Calibri" panose="020F0502020204030204" pitchFamily="34" charset="0"/>
                <a:ea typeface="DengXian" panose="02010600030101010101" pitchFamily="2" charset="-122"/>
                <a:cs typeface="Times New Roman" panose="02020603050405020304" pitchFamily="18" charset="0"/>
              </a:rPr>
              <a:t>Som Hege sier så startet dette prosjektet fordi vi fant ut av at det var et ønske og et behov i det samiske feltet om flere og mer tilgjengelige tekster om duodji. Og, det var stor etterspørsel internasjonalt om ressurser om duodji, fordi det er stor interesse for dette feltet for tiden.</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a:p>
            <a:r>
              <a:rPr lang="nb-NO" sz="1800" dirty="0">
                <a:effectLst/>
                <a:latin typeface="Calibri" panose="020F0502020204030204" pitchFamily="34" charset="0"/>
                <a:ea typeface="DengXian" panose="02010600030101010101" pitchFamily="2" charset="-122"/>
                <a:cs typeface="Times New Roman" panose="02020603050405020304" pitchFamily="18" charset="0"/>
              </a:rPr>
              <a:t> </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a:p>
            <a:r>
              <a:rPr lang="nb-NO" sz="1800" dirty="0">
                <a:effectLst/>
                <a:latin typeface="Calibri" panose="020F0502020204030204" pitchFamily="34" charset="0"/>
                <a:ea typeface="DengXian" panose="02010600030101010101" pitchFamily="2" charset="-122"/>
                <a:cs typeface="Times New Roman" panose="02020603050405020304" pitchFamily="18" charset="0"/>
              </a:rPr>
              <a:t>Så, sammen med høgskolen og professor i duodji, Gunvor Guttorm, og professor i samisk litteratur og kultur, Harald </a:t>
            </a:r>
            <a:r>
              <a:rPr lang="nb-NO" sz="1800" dirty="0" err="1">
                <a:effectLst/>
                <a:latin typeface="Calibri" panose="020F0502020204030204" pitchFamily="34" charset="0"/>
                <a:ea typeface="DengXian" panose="02010600030101010101" pitchFamily="2" charset="-122"/>
                <a:cs typeface="Times New Roman" panose="02020603050405020304" pitchFamily="18" charset="0"/>
              </a:rPr>
              <a:t>Gaski</a:t>
            </a:r>
            <a:r>
              <a:rPr lang="nb-NO" sz="1800" dirty="0">
                <a:effectLst/>
                <a:latin typeface="Calibri" panose="020F0502020204030204" pitchFamily="34" charset="0"/>
                <a:ea typeface="DengXian" panose="02010600030101010101" pitchFamily="2" charset="-122"/>
                <a:cs typeface="Times New Roman" panose="02020603050405020304" pitchFamily="18" charset="0"/>
              </a:rPr>
              <a:t>, så bestemte vi oss for å lage en bok, som samlet allerede eksisterende tekster om duodji, fra de siste 60 årene, illustrert med bilder av verk på duodji. </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a:p>
            <a:r>
              <a:rPr lang="nb-NO" sz="1800" dirty="0">
                <a:effectLst/>
                <a:latin typeface="Calibri" panose="020F0502020204030204" pitchFamily="34" charset="0"/>
                <a:ea typeface="DengXian" panose="02010600030101010101" pitchFamily="2" charset="-122"/>
                <a:cs typeface="Times New Roman" panose="02020603050405020304" pitchFamily="18" charset="0"/>
              </a:rPr>
              <a:t> </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91BB074F-0ECB-4AAD-9B0E-9A956E87EB49}" type="slidenum">
              <a:rPr lang="nb-NO" smtClean="0"/>
              <a:t>11</a:t>
            </a:fld>
            <a:endParaRPr lang="nb-NO"/>
          </a:p>
        </p:txBody>
      </p:sp>
    </p:spTree>
    <p:extLst>
      <p:ext uri="{BB962C8B-B14F-4D97-AF65-F5344CB8AC3E}">
        <p14:creationId xmlns:p14="http://schemas.microsoft.com/office/powerpoint/2010/main" val="2848181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dirty="0">
                <a:effectLst/>
                <a:latin typeface="Calibri" panose="020F0502020204030204" pitchFamily="34" charset="0"/>
                <a:ea typeface="DengXian" panose="02010600030101010101" pitchFamily="2" charset="-122"/>
                <a:cs typeface="Times New Roman" panose="02020603050405020304" pitchFamily="18" charset="0"/>
              </a:rPr>
              <a:t>Vi søkte Nordisk kulturkontakt om midler til å gjøre en rekke arrangement og lanseringer for å promotere boken, som kom ut i februar i år. </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a:p>
            <a:r>
              <a:rPr lang="nb-NO" sz="1800" dirty="0">
                <a:effectLst/>
                <a:latin typeface="Calibri" panose="020F0502020204030204" pitchFamily="34" charset="0"/>
                <a:ea typeface="DengXian" panose="02010600030101010101" pitchFamily="2" charset="-122"/>
                <a:cs typeface="Times New Roman" panose="02020603050405020304" pitchFamily="18" charset="0"/>
              </a:rPr>
              <a:t> </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a:p>
            <a:r>
              <a:rPr lang="nb-NO" sz="1800" dirty="0">
                <a:effectLst/>
                <a:latin typeface="Calibri" panose="020F0502020204030204" pitchFamily="34" charset="0"/>
                <a:ea typeface="DengXian" panose="02010600030101010101" pitchFamily="2" charset="-122"/>
                <a:cs typeface="Times New Roman" panose="02020603050405020304" pitchFamily="18" charset="0"/>
              </a:rPr>
              <a:t>Også her har vi måtte planlegge om ettersom noen av arrangementene ble rammet av koronarestriksjoner, men vi fikk lansert boka i både Karasjok og Kautokeino i Sápmi i februar, og i Venezia under åpningsdagene av biennalen i april, og på Arctic Art </a:t>
            </a:r>
            <a:r>
              <a:rPr lang="nb-NO" sz="1800" dirty="0" err="1">
                <a:effectLst/>
                <a:latin typeface="Calibri" panose="020F0502020204030204" pitchFamily="34" charset="0"/>
                <a:ea typeface="DengXian" panose="02010600030101010101" pitchFamily="2" charset="-122"/>
                <a:cs typeface="Times New Roman" panose="02020603050405020304" pitchFamily="18" charset="0"/>
              </a:rPr>
              <a:t>Summit</a:t>
            </a:r>
            <a:r>
              <a:rPr lang="nb-NO" sz="1800" dirty="0">
                <a:effectLst/>
                <a:latin typeface="Calibri" panose="020F0502020204030204" pitchFamily="34" charset="0"/>
                <a:ea typeface="DengXian" panose="02010600030101010101" pitchFamily="2" charset="-122"/>
                <a:cs typeface="Times New Roman" panose="02020603050405020304" pitchFamily="18" charset="0"/>
              </a:rPr>
              <a:t> i Whitehorse, Canada, i juni.</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91BB074F-0ECB-4AAD-9B0E-9A956E87EB49}" type="slidenum">
              <a:rPr lang="nb-NO" smtClean="0"/>
              <a:t>12</a:t>
            </a:fld>
            <a:endParaRPr lang="nb-NO"/>
          </a:p>
        </p:txBody>
      </p:sp>
    </p:spTree>
    <p:extLst>
      <p:ext uri="{BB962C8B-B14F-4D97-AF65-F5344CB8AC3E}">
        <p14:creationId xmlns:p14="http://schemas.microsoft.com/office/powerpoint/2010/main" val="1273669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dirty="0">
                <a:effectLst/>
                <a:latin typeface="Calibri" panose="020F0502020204030204" pitchFamily="34" charset="0"/>
                <a:ea typeface="DengXian" panose="02010600030101010101" pitchFamily="2" charset="-122"/>
                <a:cs typeface="Times New Roman" panose="02020603050405020304" pitchFamily="18" charset="0"/>
              </a:rPr>
              <a:t>Under alle arrangementene så deltok redaktørene Harald og Gunvor i samtaler eller paneler om Duodji Reader, ofte i sammen med andre urfolkskunstnere og -kuratorer. I alt gjennomførte eller deltok vi på 7 ulike arrangementer. </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a:p>
            <a:r>
              <a:rPr lang="nb-NO" sz="1800" dirty="0">
                <a:effectLst/>
                <a:latin typeface="Calibri" panose="020F0502020204030204" pitchFamily="34" charset="0"/>
                <a:ea typeface="DengXian" panose="02010600030101010101" pitchFamily="2" charset="-122"/>
                <a:cs typeface="Times New Roman" panose="02020603050405020304" pitchFamily="18" charset="0"/>
              </a:rPr>
              <a:t> </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a:p>
            <a:r>
              <a:rPr lang="nb-NO" sz="1800" dirty="0">
                <a:effectLst/>
                <a:latin typeface="Calibri" panose="020F0502020204030204" pitchFamily="34" charset="0"/>
                <a:ea typeface="DengXian" panose="02010600030101010101" pitchFamily="2" charset="-122"/>
                <a:cs typeface="Times New Roman" panose="02020603050405020304" pitchFamily="18" charset="0"/>
              </a:rPr>
              <a:t>Dette prosjektet har vært utrolig flott å jobbe med. Det har styrket vår kontakt med det samiske feltet, det har vært rundt 60 ulike personer og grupper deltakende i dette prosjektet, og de aller aller fleste av dem er samiske, i tillegg har det vært viktig og fint å kunne kommunisere dette prosjektet internasjonalt, hvor det som sagt er mye interesse for det.</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a:p>
            <a:r>
              <a:rPr lang="nb-NO" sz="1800" dirty="0">
                <a:effectLst/>
                <a:latin typeface="Calibri" panose="020F0502020204030204" pitchFamily="34" charset="0"/>
                <a:ea typeface="DengXian" panose="02010600030101010101" pitchFamily="2" charset="-122"/>
                <a:cs typeface="Times New Roman" panose="02020603050405020304" pitchFamily="18" charset="0"/>
              </a:rPr>
              <a:t> </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a:p>
            <a:r>
              <a:rPr lang="nb-NO" sz="1800" dirty="0">
                <a:effectLst/>
                <a:latin typeface="Calibri" panose="020F0502020204030204" pitchFamily="34" charset="0"/>
                <a:ea typeface="DengXian" panose="02010600030101010101" pitchFamily="2" charset="-122"/>
                <a:cs typeface="Times New Roman" panose="02020603050405020304" pitchFamily="18" charset="0"/>
              </a:rPr>
              <a:t>Felles for alle møtene vi har hatt med publikum er at vi opplevde veldig stor interesse både for dette prosjektet og boken, men også for en potensiell oppfølger, en Duodji Reader 2, med nyproduserte tekster. Det er med andre ord fortsatt et stort behov for og mange ønsker, om mer teori og litteratur om samisk kunst, både her hjemme og internasjonalt. Så kanskje kommer det en ny søknad fra oss etter hvert, også.... </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a:p>
            <a:r>
              <a:rPr lang="nb-NO" sz="1800" dirty="0">
                <a:effectLst/>
                <a:latin typeface="Calibri" panose="020F0502020204030204" pitchFamily="34" charset="0"/>
                <a:ea typeface="DengXian" panose="02010600030101010101" pitchFamily="2" charset="-122"/>
                <a:cs typeface="Times New Roman" panose="02020603050405020304" pitchFamily="18" charset="0"/>
              </a:rPr>
              <a:t> </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91BB074F-0ECB-4AAD-9B0E-9A956E87EB49}" type="slidenum">
              <a:rPr lang="nb-NO" smtClean="0"/>
              <a:t>13</a:t>
            </a:fld>
            <a:endParaRPr lang="nb-NO"/>
          </a:p>
        </p:txBody>
      </p:sp>
    </p:spTree>
    <p:extLst>
      <p:ext uri="{BB962C8B-B14F-4D97-AF65-F5344CB8AC3E}">
        <p14:creationId xmlns:p14="http://schemas.microsoft.com/office/powerpoint/2010/main" val="667054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Etablert i 2012 av NK</a:t>
            </a:r>
          </a:p>
          <a:p>
            <a:r>
              <a:rPr lang="nb-NO" dirty="0"/>
              <a:t>Mandat – styrke kunsthåndverk fra Norge internasjonalt</a:t>
            </a:r>
          </a:p>
          <a:p>
            <a:r>
              <a:rPr lang="nb-NO" dirty="0"/>
              <a:t>Skape flere internasjonale muligheter for kunsthåndverkere, kuratorer, gallerister, institusjoner</a:t>
            </a:r>
          </a:p>
          <a:p>
            <a:r>
              <a:rPr lang="nb-NO" dirty="0"/>
              <a:t>Fem virksomhetsområder</a:t>
            </a:r>
          </a:p>
          <a:p>
            <a:endParaRPr lang="nb-NO" dirty="0"/>
          </a:p>
          <a:p>
            <a:endParaRPr lang="nb-NO" dirty="0"/>
          </a:p>
        </p:txBody>
      </p:sp>
      <p:sp>
        <p:nvSpPr>
          <p:cNvPr id="4" name="Plassholder for lysbildenummer 3"/>
          <p:cNvSpPr>
            <a:spLocks noGrp="1"/>
          </p:cNvSpPr>
          <p:nvPr>
            <p:ph type="sldNum" sz="quarter" idx="5"/>
          </p:nvPr>
        </p:nvSpPr>
        <p:spPr/>
        <p:txBody>
          <a:bodyPr/>
          <a:lstStyle/>
          <a:p>
            <a:fld id="{91BB074F-0ECB-4AAD-9B0E-9A956E87EB49}" type="slidenum">
              <a:rPr lang="nb-NO" smtClean="0"/>
              <a:t>2</a:t>
            </a:fld>
            <a:endParaRPr lang="nb-NO"/>
          </a:p>
        </p:txBody>
      </p:sp>
    </p:spTree>
    <p:extLst>
      <p:ext uri="{BB962C8B-B14F-4D97-AF65-F5344CB8AC3E}">
        <p14:creationId xmlns:p14="http://schemas.microsoft.com/office/powerpoint/2010/main" val="3261034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Presentere tre prosjekter i dag som vi har mottatt nordiske midler til</a:t>
            </a:r>
          </a:p>
          <a:p>
            <a:endParaRPr lang="nb-NO" dirty="0"/>
          </a:p>
          <a:p>
            <a:r>
              <a:rPr lang="nb-NO" dirty="0"/>
              <a:t>Først er Earth, Wind, Fire, Water:</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Calibri" panose="020F0502020204030204" pitchFamily="34" charset="0"/>
                <a:ea typeface="DengXian" panose="02010600030101010101" pitchFamily="2" charset="-122"/>
                <a:cs typeface="Times New Roman" panose="02020603050405020304" pitchFamily="18" charset="0"/>
              </a:rPr>
              <a:t>EWFW var et samarbeid vi gjorde med det nordiske nettverket NNCA, </a:t>
            </a:r>
            <a:r>
              <a:rPr lang="nb-NO" sz="1800" dirty="0" err="1">
                <a:effectLst/>
                <a:latin typeface="Calibri" panose="020F0502020204030204" pitchFamily="34" charset="0"/>
                <a:ea typeface="DengXian" panose="02010600030101010101" pitchFamily="2" charset="-122"/>
                <a:cs typeface="Times New Roman" panose="02020603050405020304" pitchFamily="18" charset="0"/>
              </a:rPr>
              <a:t>nordic</a:t>
            </a:r>
            <a:r>
              <a:rPr lang="nb-NO" sz="1800" dirty="0">
                <a:effectLst/>
                <a:latin typeface="Calibri" panose="020F0502020204030204" pitchFamily="34" charset="0"/>
                <a:ea typeface="DengXian" panose="02010600030101010101" pitchFamily="2" charset="-122"/>
                <a:cs typeface="Times New Roman" panose="02020603050405020304" pitchFamily="18" charset="0"/>
              </a:rPr>
              <a:t> </a:t>
            </a:r>
            <a:r>
              <a:rPr lang="nb-NO" sz="1800" dirty="0" err="1">
                <a:effectLst/>
                <a:latin typeface="Calibri" panose="020F0502020204030204" pitchFamily="34" charset="0"/>
                <a:ea typeface="DengXian" panose="02010600030101010101" pitchFamily="2" charset="-122"/>
                <a:cs typeface="Times New Roman" panose="02020603050405020304" pitchFamily="18" charset="0"/>
              </a:rPr>
              <a:t>network</a:t>
            </a:r>
            <a:r>
              <a:rPr lang="nb-NO" sz="1800" dirty="0">
                <a:effectLst/>
                <a:latin typeface="Calibri" panose="020F0502020204030204" pitchFamily="34" charset="0"/>
                <a:ea typeface="DengXian" panose="02010600030101010101" pitchFamily="2" charset="-122"/>
                <a:cs typeface="Times New Roman" panose="02020603050405020304" pitchFamily="18" charset="0"/>
              </a:rPr>
              <a:t> </a:t>
            </a:r>
            <a:r>
              <a:rPr lang="nb-NO" sz="1800" dirty="0" err="1">
                <a:effectLst/>
                <a:latin typeface="Calibri" panose="020F0502020204030204" pitchFamily="34" charset="0"/>
                <a:ea typeface="DengXian" panose="02010600030101010101" pitchFamily="2" charset="-122"/>
                <a:cs typeface="Times New Roman" panose="02020603050405020304" pitchFamily="18" charset="0"/>
              </a:rPr>
              <a:t>of</a:t>
            </a:r>
            <a:r>
              <a:rPr lang="nb-NO" sz="1800" dirty="0">
                <a:effectLst/>
                <a:latin typeface="Calibri" panose="020F0502020204030204" pitchFamily="34" charset="0"/>
                <a:ea typeface="DengXian" panose="02010600030101010101" pitchFamily="2" charset="-122"/>
                <a:cs typeface="Times New Roman" panose="02020603050405020304" pitchFamily="18" charset="0"/>
              </a:rPr>
              <a:t> </a:t>
            </a:r>
            <a:r>
              <a:rPr lang="nb-NO" sz="1800" dirty="0" err="1">
                <a:effectLst/>
                <a:latin typeface="Calibri" panose="020F0502020204030204" pitchFamily="34" charset="0"/>
                <a:ea typeface="DengXian" panose="02010600030101010101" pitchFamily="2" charset="-122"/>
                <a:cs typeface="Times New Roman" panose="02020603050405020304" pitchFamily="18" charset="0"/>
              </a:rPr>
              <a:t>crafts</a:t>
            </a:r>
            <a:r>
              <a:rPr lang="nb-NO" sz="1800" dirty="0">
                <a:effectLst/>
                <a:latin typeface="Calibri" panose="020F0502020204030204" pitchFamily="34" charset="0"/>
                <a:ea typeface="DengXian" panose="02010600030101010101" pitchFamily="2" charset="-122"/>
                <a:cs typeface="Times New Roman" panose="02020603050405020304" pitchFamily="18" charset="0"/>
              </a:rPr>
              <a:t> </a:t>
            </a:r>
            <a:r>
              <a:rPr lang="nb-NO" sz="1800" dirty="0" err="1">
                <a:effectLst/>
                <a:latin typeface="Calibri" panose="020F0502020204030204" pitchFamily="34" charset="0"/>
                <a:ea typeface="DengXian" panose="02010600030101010101" pitchFamily="2" charset="-122"/>
                <a:cs typeface="Times New Roman" panose="02020603050405020304" pitchFamily="18" charset="0"/>
              </a:rPr>
              <a:t>associations</a:t>
            </a:r>
            <a:r>
              <a:rPr lang="nb-NO" sz="1800" dirty="0">
                <a:effectLst/>
                <a:latin typeface="Calibri" panose="020F0502020204030204" pitchFamily="34" charset="0"/>
                <a:ea typeface="DengXian" panose="02010600030101010101" pitchFamily="2" charset="-122"/>
                <a:cs typeface="Times New Roman" panose="02020603050405020304" pitchFamily="18" charset="0"/>
              </a:rPr>
              <a:t>, som vi er medlem av, og visningsstedet Galleri F 15 i Moss.</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91BB074F-0ECB-4AAD-9B0E-9A956E87EB49}" type="slidenum">
              <a:rPr lang="nb-NO" smtClean="0"/>
              <a:t>3</a:t>
            </a:fld>
            <a:endParaRPr lang="nb-NO"/>
          </a:p>
        </p:txBody>
      </p:sp>
    </p:spTree>
    <p:extLst>
      <p:ext uri="{BB962C8B-B14F-4D97-AF65-F5344CB8AC3E}">
        <p14:creationId xmlns:p14="http://schemas.microsoft.com/office/powerpoint/2010/main" val="1112477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dirty="0">
                <a:effectLst/>
                <a:latin typeface="Calibri" panose="020F0502020204030204" pitchFamily="34" charset="0"/>
                <a:ea typeface="DengXian" panose="02010600030101010101" pitchFamily="2" charset="-122"/>
                <a:cs typeface="Times New Roman" panose="02020603050405020304" pitchFamily="18" charset="0"/>
              </a:rPr>
              <a:t>Annethvert år arrangerer Galleri F 15 en kunsthåndverksutstilling kalt Tendenser.</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a:p>
            <a:r>
              <a:rPr lang="nb-NO" sz="1800" dirty="0">
                <a:effectLst/>
                <a:latin typeface="Calibri" panose="020F0502020204030204" pitchFamily="34" charset="0"/>
                <a:ea typeface="DengXian" panose="02010600030101010101" pitchFamily="2" charset="-122"/>
                <a:cs typeface="Times New Roman" panose="02020603050405020304" pitchFamily="18" charset="0"/>
              </a:rPr>
              <a:t> </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a:p>
            <a:r>
              <a:rPr lang="nb-NO" sz="1800" dirty="0">
                <a:effectLst/>
                <a:latin typeface="Calibri" panose="020F0502020204030204" pitchFamily="34" charset="0"/>
                <a:ea typeface="DengXian" panose="02010600030101010101" pitchFamily="2" charset="-122"/>
                <a:cs typeface="Times New Roman" panose="02020603050405020304" pitchFamily="18" charset="0"/>
              </a:rPr>
              <a:t>I 2020 samarbeidet vi om en nordisk utgave av denne biennalen, med støtte fra både Nordisk kulturkontakt og Nordisk kulturfond.</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91BB074F-0ECB-4AAD-9B0E-9A956E87EB49}" type="slidenum">
              <a:rPr lang="nb-NO" smtClean="0"/>
              <a:t>4</a:t>
            </a:fld>
            <a:endParaRPr lang="nb-NO"/>
          </a:p>
        </p:txBody>
      </p:sp>
    </p:spTree>
    <p:extLst>
      <p:ext uri="{BB962C8B-B14F-4D97-AF65-F5344CB8AC3E}">
        <p14:creationId xmlns:p14="http://schemas.microsoft.com/office/powerpoint/2010/main" val="1769455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Her er et bilde av norske Hedvig Winge sitt verk i </a:t>
            </a:r>
            <a:r>
              <a:rPr lang="nb-NO" dirty="0" err="1"/>
              <a:t>utstilingen</a:t>
            </a:r>
            <a:r>
              <a:rPr lang="nb-NO"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r>
              <a:rPr lang="nb-NO" sz="1800" dirty="0">
                <a:effectLst/>
                <a:latin typeface="Calibri" panose="020F0502020204030204" pitchFamily="34" charset="0"/>
                <a:ea typeface="DengXian" panose="02010600030101010101" pitchFamily="2" charset="-122"/>
                <a:cs typeface="Times New Roman" panose="02020603050405020304" pitchFamily="18" charset="0"/>
              </a:rPr>
              <a:t>I samarbeidet så hadde galleriet hovedansvar for gjennomføringen av selve utstillingen, mens NNCA, ledet av oss, hadde ansvar for å utvikle et teoriprogram og en publikasjon. </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a:p>
            <a:r>
              <a:rPr lang="nb-NO" sz="1800" dirty="0">
                <a:effectLst/>
                <a:latin typeface="Calibri" panose="020F0502020204030204" pitchFamily="34" charset="0"/>
                <a:ea typeface="DengXian" panose="02010600030101010101" pitchFamily="2" charset="-122"/>
                <a:cs typeface="Times New Roman" panose="02020603050405020304" pitchFamily="18" charset="0"/>
              </a:rPr>
              <a:t> </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a:p>
            <a:r>
              <a:rPr lang="nb-NO" sz="1800" dirty="0">
                <a:effectLst/>
                <a:latin typeface="Calibri" panose="020F0502020204030204" pitchFamily="34" charset="0"/>
                <a:ea typeface="DengXian" panose="02010600030101010101" pitchFamily="2" charset="-122"/>
                <a:cs typeface="Times New Roman" panose="02020603050405020304" pitchFamily="18" charset="0"/>
              </a:rPr>
              <a:t>Utstillingen ble kuratert av Randi Grov Berger og inneholdt verk fra 17 nordiske kunstnere og kunstnergrupper. </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a:p>
            <a:r>
              <a:rPr lang="nb-NO" sz="1800" dirty="0">
                <a:effectLst/>
                <a:latin typeface="Calibri" panose="020F0502020204030204" pitchFamily="34" charset="0"/>
                <a:ea typeface="DengXian" panose="02010600030101010101" pitchFamily="2" charset="-122"/>
                <a:cs typeface="Times New Roman" panose="02020603050405020304" pitchFamily="18" charset="0"/>
              </a:rPr>
              <a:t> </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91BB074F-0ECB-4AAD-9B0E-9A956E87EB49}" type="slidenum">
              <a:rPr lang="nb-NO" smtClean="0"/>
              <a:t>5</a:t>
            </a:fld>
            <a:endParaRPr lang="nb-NO"/>
          </a:p>
        </p:txBody>
      </p:sp>
    </p:spTree>
    <p:extLst>
      <p:ext uri="{BB962C8B-B14F-4D97-AF65-F5344CB8AC3E}">
        <p14:creationId xmlns:p14="http://schemas.microsoft.com/office/powerpoint/2010/main" val="3984725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dirty="0">
                <a:effectLst/>
                <a:latin typeface="Calibri" panose="020F0502020204030204" pitchFamily="34" charset="0"/>
                <a:ea typeface="DengXian" panose="02010600030101010101" pitchFamily="2" charset="-122"/>
                <a:cs typeface="Times New Roman" panose="02020603050405020304" pitchFamily="18" charset="0"/>
              </a:rPr>
              <a:t> </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a:p>
            <a:r>
              <a:rPr lang="nb-NO" sz="1800" dirty="0">
                <a:effectLst/>
                <a:latin typeface="Calibri" panose="020F0502020204030204" pitchFamily="34" charset="0"/>
                <a:ea typeface="DengXian" panose="02010600030101010101" pitchFamily="2" charset="-122"/>
                <a:cs typeface="Times New Roman" panose="02020603050405020304" pitchFamily="18" charset="0"/>
              </a:rPr>
              <a:t>Publikasjonen ble redigert av kurator Randi Grov Berger og meg selv, og innehold 7 nyskrevne tekster på norsk, svensk, dansk, finsk og nordsamisk, i tillegg til engelsk. Boka tok for seg tematikker som ble tatt opp i utstillingen.</a:t>
            </a:r>
          </a:p>
          <a:p>
            <a:endParaRPr lang="nb-NO"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Calibri" panose="020F0502020204030204" pitchFamily="34" charset="0"/>
                <a:ea typeface="DengXian" panose="02010600030101010101" pitchFamily="2" charset="-122"/>
                <a:cs typeface="Times New Roman" panose="02020603050405020304" pitchFamily="18" charset="0"/>
              </a:rPr>
              <a:t>Den ble trykket i et opplag på 2000 eks, og distribuert av forlaget Arnoldsche Art Publishers. Målet med publikasjonen var å lage noe mer enn en utstillingskatalog, noe med litt tyngde og teori, som kunne leve et lengre liv enn den temporære utstillingen.</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91BB074F-0ECB-4AAD-9B0E-9A956E87EB49}" type="slidenum">
              <a:rPr lang="nb-NO" smtClean="0"/>
              <a:t>6</a:t>
            </a:fld>
            <a:endParaRPr lang="nb-NO"/>
          </a:p>
        </p:txBody>
      </p:sp>
    </p:spTree>
    <p:extLst>
      <p:ext uri="{BB962C8B-B14F-4D97-AF65-F5344CB8AC3E}">
        <p14:creationId xmlns:p14="http://schemas.microsoft.com/office/powerpoint/2010/main" val="2913741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dirty="0">
                <a:effectLst/>
                <a:latin typeface="Calibri" panose="020F0502020204030204" pitchFamily="34" charset="0"/>
                <a:ea typeface="DengXian" panose="02010600030101010101" pitchFamily="2" charset="-122"/>
                <a:cs typeface="Times New Roman" panose="02020603050405020304" pitchFamily="18" charset="0"/>
              </a:rPr>
              <a:t>I utgangspunktet hadde vi planlagt å holde et fysisk, to-dagers seminar i tilknytning til utstillingen, men ettersom prosjektet ble forsinket pga. korona og pga. restriksjonene i det tidsrommet, så måtte vi tenke nytt. Vi endte opp med å ha 3 </a:t>
            </a:r>
            <a:r>
              <a:rPr lang="nb-NO" sz="1800" dirty="0" err="1">
                <a:effectLst/>
                <a:latin typeface="Calibri" panose="020F0502020204030204" pitchFamily="34" charset="0"/>
                <a:ea typeface="DengXian" panose="02010600030101010101" pitchFamily="2" charset="-122"/>
                <a:cs typeface="Times New Roman" panose="02020603050405020304" pitchFamily="18" charset="0"/>
              </a:rPr>
              <a:t>webinarer</a:t>
            </a:r>
            <a:r>
              <a:rPr lang="nb-NO" sz="1800" dirty="0">
                <a:effectLst/>
                <a:latin typeface="Calibri" panose="020F0502020204030204" pitchFamily="34" charset="0"/>
                <a:ea typeface="DengXian" panose="02010600030101010101" pitchFamily="2" charset="-122"/>
                <a:cs typeface="Times New Roman" panose="02020603050405020304" pitchFamily="18" charset="0"/>
              </a:rPr>
              <a:t> om 3 ulike temaer med flere nordiske bidragsytere. </a:t>
            </a:r>
            <a:r>
              <a:rPr lang="nb-NO" sz="1800" dirty="0" err="1">
                <a:effectLst/>
                <a:latin typeface="Calibri" panose="020F0502020204030204" pitchFamily="34" charset="0"/>
                <a:ea typeface="DengXian" panose="02010600030101010101" pitchFamily="2" charset="-122"/>
                <a:cs typeface="Times New Roman" panose="02020603050405020304" pitchFamily="18" charset="0"/>
              </a:rPr>
              <a:t>Webinarene</a:t>
            </a:r>
            <a:r>
              <a:rPr lang="nb-NO" sz="1800" dirty="0">
                <a:effectLst/>
                <a:latin typeface="Calibri" panose="020F0502020204030204" pitchFamily="34" charset="0"/>
                <a:ea typeface="DengXian" panose="02010600030101010101" pitchFamily="2" charset="-122"/>
                <a:cs typeface="Times New Roman" panose="02020603050405020304" pitchFamily="18" charset="0"/>
              </a:rPr>
              <a:t> ble bare sendt live, med over 400 publikummere totalt, som er mye mer enn vi kunne hatt på et fysisk seminar, og med mye større geografisk spredning. </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a:p>
            <a:r>
              <a:rPr lang="nb-NO" sz="1800" dirty="0">
                <a:effectLst/>
                <a:latin typeface="Calibri" panose="020F0502020204030204" pitchFamily="34" charset="0"/>
                <a:ea typeface="DengXian" panose="02010600030101010101" pitchFamily="2" charset="-122"/>
                <a:cs typeface="Times New Roman" panose="02020603050405020304" pitchFamily="18" charset="0"/>
              </a:rPr>
              <a:t> </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a:p>
            <a:r>
              <a:rPr lang="nb-NO" sz="1800" dirty="0">
                <a:effectLst/>
                <a:latin typeface="Calibri" panose="020F0502020204030204" pitchFamily="34" charset="0"/>
                <a:ea typeface="DengXian" panose="02010600030101010101" pitchFamily="2" charset="-122"/>
                <a:cs typeface="Times New Roman" panose="02020603050405020304" pitchFamily="18" charset="0"/>
              </a:rPr>
              <a:t>Det som var viktig for oss i dette prosjektet var å koble nordiske aktører fra ulike deler av feltet sammen. Visningssteder, fagfolk, kuratorer og kunstnere. Det har resultert i flere nye samarbeid og muligheter. Blant annet reiste utstillingen videre til Gustavsbergs kunsthall utenfor Stockholm, og en av bidragsyterne i publikasjonen og i et av </a:t>
            </a:r>
            <a:r>
              <a:rPr lang="nb-NO" sz="1800" dirty="0" err="1">
                <a:effectLst/>
                <a:latin typeface="Calibri" panose="020F0502020204030204" pitchFamily="34" charset="0"/>
                <a:ea typeface="DengXian" panose="02010600030101010101" pitchFamily="2" charset="-122"/>
                <a:cs typeface="Times New Roman" panose="02020603050405020304" pitchFamily="18" charset="0"/>
              </a:rPr>
              <a:t>webinarene</a:t>
            </a:r>
            <a:r>
              <a:rPr lang="nb-NO" sz="1800" dirty="0">
                <a:effectLst/>
                <a:latin typeface="Calibri" panose="020F0502020204030204" pitchFamily="34" charset="0"/>
                <a:ea typeface="DengXian" panose="02010600030101010101" pitchFamily="2" charset="-122"/>
                <a:cs typeface="Times New Roman" panose="02020603050405020304" pitchFamily="18" charset="0"/>
              </a:rPr>
              <a:t>, </a:t>
            </a:r>
            <a:r>
              <a:rPr lang="nb-NO" sz="1800" dirty="0" err="1">
                <a:effectLst/>
                <a:latin typeface="Calibri" panose="020F0502020204030204" pitchFamily="34" charset="0"/>
                <a:ea typeface="DengXian" panose="02010600030101010101" pitchFamily="2" charset="-122"/>
                <a:cs typeface="Times New Roman" panose="02020603050405020304" pitchFamily="18" charset="0"/>
              </a:rPr>
              <a:t>Ki</a:t>
            </a:r>
            <a:r>
              <a:rPr lang="nb-NO" sz="1800" dirty="0">
                <a:effectLst/>
                <a:latin typeface="Calibri" panose="020F0502020204030204" pitchFamily="34" charset="0"/>
                <a:ea typeface="DengXian" panose="02010600030101010101" pitchFamily="2" charset="-122"/>
                <a:cs typeface="Times New Roman" panose="02020603050405020304" pitchFamily="18" charset="0"/>
              </a:rPr>
              <a:t> </a:t>
            </a:r>
            <a:r>
              <a:rPr lang="nb-NO" sz="1800" dirty="0" err="1">
                <a:effectLst/>
                <a:latin typeface="Calibri" panose="020F0502020204030204" pitchFamily="34" charset="0"/>
                <a:ea typeface="DengXian" panose="02010600030101010101" pitchFamily="2" charset="-122"/>
                <a:cs typeface="Times New Roman" panose="02020603050405020304" pitchFamily="18" charset="0"/>
              </a:rPr>
              <a:t>Nurmenniemi</a:t>
            </a:r>
            <a:r>
              <a:rPr lang="nb-NO" sz="1800" dirty="0">
                <a:effectLst/>
                <a:latin typeface="Calibri" panose="020F0502020204030204" pitchFamily="34" charset="0"/>
                <a:ea typeface="DengXian" panose="02010600030101010101" pitchFamily="2" charset="-122"/>
                <a:cs typeface="Times New Roman" panose="02020603050405020304" pitchFamily="18" charset="0"/>
              </a:rPr>
              <a:t>, er kurator for neste års Tendenser-utstilling. </a:t>
            </a:r>
            <a:endParaRPr lang="en-NO"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91BB074F-0ECB-4AAD-9B0E-9A956E87EB49}" type="slidenum">
              <a:rPr lang="nb-NO" smtClean="0"/>
              <a:t>7</a:t>
            </a:fld>
            <a:endParaRPr lang="nb-NO"/>
          </a:p>
        </p:txBody>
      </p:sp>
    </p:spTree>
    <p:extLst>
      <p:ext uri="{BB962C8B-B14F-4D97-AF65-F5344CB8AC3E}">
        <p14:creationId xmlns:p14="http://schemas.microsoft.com/office/powerpoint/2010/main" val="1074609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 annet prosjekt hvor vi har </a:t>
            </a:r>
            <a:r>
              <a:rPr lang="nb-NO" dirty="0" err="1"/>
              <a:t>mottat</a:t>
            </a:r>
            <a:r>
              <a:rPr lang="nb-NO" dirty="0"/>
              <a:t> nordiske midler fra 2019-2020.</a:t>
            </a:r>
          </a:p>
        </p:txBody>
      </p:sp>
      <p:sp>
        <p:nvSpPr>
          <p:cNvPr id="4" name="Plassholder for lysbildenummer 3"/>
          <p:cNvSpPr>
            <a:spLocks noGrp="1"/>
          </p:cNvSpPr>
          <p:nvPr>
            <p:ph type="sldNum" sz="quarter" idx="5"/>
          </p:nvPr>
        </p:nvSpPr>
        <p:spPr/>
        <p:txBody>
          <a:bodyPr/>
          <a:lstStyle/>
          <a:p>
            <a:fld id="{91BB074F-0ECB-4AAD-9B0E-9A956E87EB49}" type="slidenum">
              <a:rPr lang="nb-NO" smtClean="0"/>
              <a:t>8</a:t>
            </a:fld>
            <a:endParaRPr lang="nb-NO"/>
          </a:p>
        </p:txBody>
      </p:sp>
    </p:spTree>
    <p:extLst>
      <p:ext uri="{BB962C8B-B14F-4D97-AF65-F5344CB8AC3E}">
        <p14:creationId xmlns:p14="http://schemas.microsoft.com/office/powerpoint/2010/main" val="4166842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NC søkte om støtte til å etablere et nordisk nettverk for utveksling av ideer og kompetanse </a:t>
            </a:r>
          </a:p>
          <a:p>
            <a:endParaRPr lang="nb-NO" dirty="0"/>
          </a:p>
          <a:p>
            <a:r>
              <a:rPr lang="nb-NO" dirty="0"/>
              <a:t>Prosjektet gikk ut på at vi samlet totalt 26 deltagere og bidragsytere på tre samlinger – Bergen, Helsinki og Falkenberg.</a:t>
            </a:r>
          </a:p>
          <a:p>
            <a:r>
              <a:rPr lang="nb-NO" baseline="0" dirty="0"/>
              <a:t>Viktig premiss – ikke konkrete utstillinger eller prosjekter som krav til resultat.</a:t>
            </a:r>
          </a:p>
          <a:p>
            <a:endParaRPr lang="nb-NO" baseline="0" dirty="0"/>
          </a:p>
          <a:p>
            <a:endParaRPr lang="nb-NO" baseline="0" dirty="0"/>
          </a:p>
          <a:p>
            <a:r>
              <a:rPr lang="nb-NO" baseline="0" dirty="0"/>
              <a:t>Resultater</a:t>
            </a:r>
          </a:p>
          <a:p>
            <a:r>
              <a:rPr lang="nb-NO" baseline="0" dirty="0"/>
              <a:t>- Denne typen nettverk hvor målet ikke nødvendigvis er å utvikle noen helt konkret, som en utstilling eller publikasjon, er veldig verdifullt. Det bidrar til dialog og nettverksbygging. Mange av deltagerne har fortsatt kontakt. Rett etter siste runde kom pandemien – krevende å følge opp. </a:t>
            </a:r>
          </a:p>
          <a:p>
            <a:endParaRPr lang="nb-NO" baseline="0" dirty="0"/>
          </a:p>
          <a:p>
            <a:r>
              <a:rPr lang="nb-NO" baseline="0" dirty="0"/>
              <a:t>- Et viktig fokus i nettverket var å snakke om hvilke uttrykk og stemmer som blir inkludert og til samlingen i Norge inviterte Gunvor Guttorm, professor i duodji på  den samiske høgskolen til å holde en presentasjon om duodji. Dette startet en samtale om mangelen på tekster om duodji, spesielt på engelsk. Og det perfekt overgang til neste prosjekt.</a:t>
            </a:r>
          </a:p>
          <a:p>
            <a:endParaRPr lang="nb-NO" baseline="0" dirty="0"/>
          </a:p>
        </p:txBody>
      </p:sp>
      <p:sp>
        <p:nvSpPr>
          <p:cNvPr id="4" name="Plassholder for lysbildenummer 3"/>
          <p:cNvSpPr>
            <a:spLocks noGrp="1"/>
          </p:cNvSpPr>
          <p:nvPr>
            <p:ph type="sldNum" sz="quarter" idx="5"/>
          </p:nvPr>
        </p:nvSpPr>
        <p:spPr/>
        <p:txBody>
          <a:bodyPr/>
          <a:lstStyle/>
          <a:p>
            <a:fld id="{91BB074F-0ECB-4AAD-9B0E-9A956E87EB49}" type="slidenum">
              <a:rPr lang="nb-NO" smtClean="0"/>
              <a:t>9</a:t>
            </a:fld>
            <a:endParaRPr lang="nb-NO"/>
          </a:p>
        </p:txBody>
      </p:sp>
    </p:spTree>
    <p:extLst>
      <p:ext uri="{BB962C8B-B14F-4D97-AF65-F5344CB8AC3E}">
        <p14:creationId xmlns:p14="http://schemas.microsoft.com/office/powerpoint/2010/main" val="1312769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7"/>
            <a:ext cx="7772400" cy="1470025"/>
          </a:xfrm>
        </p:spPr>
        <p:txBody>
          <a:bodyPr/>
          <a:lstStyle/>
          <a:p>
            <a:r>
              <a:rPr lang="nb-NO"/>
              <a:t>Klikk for å redigere tittelstil</a:t>
            </a:r>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58069DB0-7B80-4823-930F-75135D1419CC}" type="datetimeFigureOut">
              <a:rPr lang="nb-NO" smtClean="0"/>
              <a:t>29.11.2022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4500933-FBC3-4277-BD90-F9279DCFF9CE}" type="slidenum">
              <a:rPr lang="nb-NO" smtClean="0"/>
              <a:t>‹#›</a:t>
            </a:fld>
            <a:endParaRPr lang="nb-NO"/>
          </a:p>
        </p:txBody>
      </p:sp>
    </p:spTree>
    <p:extLst>
      <p:ext uri="{BB962C8B-B14F-4D97-AF65-F5344CB8AC3E}">
        <p14:creationId xmlns:p14="http://schemas.microsoft.com/office/powerpoint/2010/main" val="3324560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8069DB0-7B80-4823-930F-75135D1419CC}" type="datetimeFigureOut">
              <a:rPr lang="nb-NO" smtClean="0"/>
              <a:t>29.11.2022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4500933-FBC3-4277-BD90-F9279DCFF9CE}" type="slidenum">
              <a:rPr lang="nb-NO" smtClean="0"/>
              <a:t>‹#›</a:t>
            </a:fld>
            <a:endParaRPr lang="nb-NO"/>
          </a:p>
        </p:txBody>
      </p:sp>
    </p:spTree>
    <p:extLst>
      <p:ext uri="{BB962C8B-B14F-4D97-AF65-F5344CB8AC3E}">
        <p14:creationId xmlns:p14="http://schemas.microsoft.com/office/powerpoint/2010/main" val="2034876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40"/>
            <a:ext cx="20574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74640"/>
            <a:ext cx="60198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8069DB0-7B80-4823-930F-75135D1419CC}" type="datetimeFigureOut">
              <a:rPr lang="nb-NO" smtClean="0"/>
              <a:t>29.11.2022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4500933-FBC3-4277-BD90-F9279DCFF9CE}" type="slidenum">
              <a:rPr lang="nb-NO" smtClean="0"/>
              <a:t>‹#›</a:t>
            </a:fld>
            <a:endParaRPr lang="nb-NO"/>
          </a:p>
        </p:txBody>
      </p:sp>
    </p:spTree>
    <p:extLst>
      <p:ext uri="{BB962C8B-B14F-4D97-AF65-F5344CB8AC3E}">
        <p14:creationId xmlns:p14="http://schemas.microsoft.com/office/powerpoint/2010/main" val="18101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58069DB0-7B80-4823-930F-75135D1419CC}" type="datetimeFigureOut">
              <a:rPr lang="nb-NO" smtClean="0"/>
              <a:t>29.11.2022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4500933-FBC3-4277-BD90-F9279DCFF9CE}" type="slidenum">
              <a:rPr lang="nb-NO" smtClean="0"/>
              <a:t>‹#›</a:t>
            </a:fld>
            <a:endParaRPr lang="nb-NO"/>
          </a:p>
        </p:txBody>
      </p:sp>
    </p:spTree>
    <p:extLst>
      <p:ext uri="{BB962C8B-B14F-4D97-AF65-F5344CB8AC3E}">
        <p14:creationId xmlns:p14="http://schemas.microsoft.com/office/powerpoint/2010/main" val="662929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2"/>
            <a:ext cx="77724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58069DB0-7B80-4823-930F-75135D1419CC}" type="datetimeFigureOut">
              <a:rPr lang="nb-NO" smtClean="0"/>
              <a:t>29.11.2022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4500933-FBC3-4277-BD90-F9279DCFF9CE}" type="slidenum">
              <a:rPr lang="nb-NO" smtClean="0"/>
              <a:t>‹#›</a:t>
            </a:fld>
            <a:endParaRPr lang="nb-NO"/>
          </a:p>
        </p:txBody>
      </p:sp>
    </p:spTree>
    <p:extLst>
      <p:ext uri="{BB962C8B-B14F-4D97-AF65-F5344CB8AC3E}">
        <p14:creationId xmlns:p14="http://schemas.microsoft.com/office/powerpoint/2010/main" val="205168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58069DB0-7B80-4823-930F-75135D1419CC}" type="datetimeFigureOut">
              <a:rPr lang="nb-NO" smtClean="0"/>
              <a:t>29.11.2022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4500933-FBC3-4277-BD90-F9279DCFF9CE}" type="slidenum">
              <a:rPr lang="nb-NO" smtClean="0"/>
              <a:t>‹#›</a:t>
            </a:fld>
            <a:endParaRPr lang="nb-NO"/>
          </a:p>
        </p:txBody>
      </p:sp>
    </p:spTree>
    <p:extLst>
      <p:ext uri="{BB962C8B-B14F-4D97-AF65-F5344CB8AC3E}">
        <p14:creationId xmlns:p14="http://schemas.microsoft.com/office/powerpoint/2010/main" val="1120360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58069DB0-7B80-4823-930F-75135D1419CC}" type="datetimeFigureOut">
              <a:rPr lang="nb-NO" smtClean="0"/>
              <a:t>29.11.2022</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4500933-FBC3-4277-BD90-F9279DCFF9CE}" type="slidenum">
              <a:rPr lang="nb-NO" smtClean="0"/>
              <a:t>‹#›</a:t>
            </a:fld>
            <a:endParaRPr lang="nb-NO"/>
          </a:p>
        </p:txBody>
      </p:sp>
    </p:spTree>
    <p:extLst>
      <p:ext uri="{BB962C8B-B14F-4D97-AF65-F5344CB8AC3E}">
        <p14:creationId xmlns:p14="http://schemas.microsoft.com/office/powerpoint/2010/main" val="3088934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58069DB0-7B80-4823-930F-75135D1419CC}" type="datetimeFigureOut">
              <a:rPr lang="nb-NO" smtClean="0"/>
              <a:t>29.11.2022</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4500933-FBC3-4277-BD90-F9279DCFF9CE}" type="slidenum">
              <a:rPr lang="nb-NO" smtClean="0"/>
              <a:t>‹#›</a:t>
            </a:fld>
            <a:endParaRPr lang="nb-NO"/>
          </a:p>
        </p:txBody>
      </p:sp>
    </p:spTree>
    <p:extLst>
      <p:ext uri="{BB962C8B-B14F-4D97-AF65-F5344CB8AC3E}">
        <p14:creationId xmlns:p14="http://schemas.microsoft.com/office/powerpoint/2010/main" val="2868892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58069DB0-7B80-4823-930F-75135D1419CC}" type="datetimeFigureOut">
              <a:rPr lang="nb-NO" smtClean="0"/>
              <a:t>29.11.2022</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4500933-FBC3-4277-BD90-F9279DCFF9CE}" type="slidenum">
              <a:rPr lang="nb-NO" smtClean="0"/>
              <a:t>‹#›</a:t>
            </a:fld>
            <a:endParaRPr lang="nb-NO"/>
          </a:p>
        </p:txBody>
      </p:sp>
    </p:spTree>
    <p:extLst>
      <p:ext uri="{BB962C8B-B14F-4D97-AF65-F5344CB8AC3E}">
        <p14:creationId xmlns:p14="http://schemas.microsoft.com/office/powerpoint/2010/main" val="1868112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58069DB0-7B80-4823-930F-75135D1419CC}" type="datetimeFigureOut">
              <a:rPr lang="nb-NO" smtClean="0"/>
              <a:t>29.11.2022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4500933-FBC3-4277-BD90-F9279DCFF9CE}" type="slidenum">
              <a:rPr lang="nb-NO" smtClean="0"/>
              <a:t>‹#›</a:t>
            </a:fld>
            <a:endParaRPr lang="nb-NO"/>
          </a:p>
        </p:txBody>
      </p:sp>
    </p:spTree>
    <p:extLst>
      <p:ext uri="{BB962C8B-B14F-4D97-AF65-F5344CB8AC3E}">
        <p14:creationId xmlns:p14="http://schemas.microsoft.com/office/powerpoint/2010/main" val="3933878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58069DB0-7B80-4823-930F-75135D1419CC}" type="datetimeFigureOut">
              <a:rPr lang="nb-NO" smtClean="0"/>
              <a:t>29.11.2022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4500933-FBC3-4277-BD90-F9279DCFF9CE}" type="slidenum">
              <a:rPr lang="nb-NO" smtClean="0"/>
              <a:t>‹#›</a:t>
            </a:fld>
            <a:endParaRPr lang="nb-NO"/>
          </a:p>
        </p:txBody>
      </p:sp>
    </p:spTree>
    <p:extLst>
      <p:ext uri="{BB962C8B-B14F-4D97-AF65-F5344CB8AC3E}">
        <p14:creationId xmlns:p14="http://schemas.microsoft.com/office/powerpoint/2010/main" val="2898396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9F5E1">
            <a:alpha val="55949"/>
          </a:srgbClr>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069DB0-7B80-4823-930F-75135D1419CC}" type="datetimeFigureOut">
              <a:rPr lang="nb-NO" smtClean="0"/>
              <a:t>29.11.2022</a:t>
            </a:fld>
            <a:endParaRPr lang="nb-NO"/>
          </a:p>
        </p:txBody>
      </p:sp>
      <p:sp>
        <p:nvSpPr>
          <p:cNvPr id="5" name="Plassholder for bunntekst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500933-FBC3-4277-BD90-F9279DCFF9CE}" type="slidenum">
              <a:rPr lang="nb-NO" smtClean="0"/>
              <a:t>‹#›</a:t>
            </a:fld>
            <a:endParaRPr lang="nb-NO"/>
          </a:p>
        </p:txBody>
      </p:sp>
    </p:spTree>
    <p:extLst>
      <p:ext uri="{BB962C8B-B14F-4D97-AF65-F5344CB8AC3E}">
        <p14:creationId xmlns:p14="http://schemas.microsoft.com/office/powerpoint/2010/main" val="1536891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e 2" descr="Et bilde som inneholder person, bord, innendørs, vindu&#10;&#10;Automatisk generert beskrivelse">
            <a:extLst>
              <a:ext uri="{FF2B5EF4-FFF2-40B4-BE49-F238E27FC236}">
                <a16:creationId xmlns:a16="http://schemas.microsoft.com/office/drawing/2014/main" id="{7F013CEB-32E1-908A-9696-9B824774C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991"/>
            <a:ext cx="10404648" cy="6934071"/>
          </a:xfrm>
          <a:prstGeom prst="rect">
            <a:avLst/>
          </a:prstGeom>
        </p:spPr>
      </p:pic>
      <p:pic>
        <p:nvPicPr>
          <p:cNvPr id="16" name="Bilde 15">
            <a:extLst>
              <a:ext uri="{FF2B5EF4-FFF2-40B4-BE49-F238E27FC236}">
                <a16:creationId xmlns:a16="http://schemas.microsoft.com/office/drawing/2014/main" id="{3503CF82-E963-3542-9BF1-D3431CD753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60232" y="5370106"/>
            <a:ext cx="2664296" cy="868918"/>
          </a:xfrm>
          <a:prstGeom prst="rect">
            <a:avLst/>
          </a:prstGeom>
          <a:effectLst/>
        </p:spPr>
      </p:pic>
    </p:spTree>
    <p:extLst>
      <p:ext uri="{BB962C8B-B14F-4D97-AF65-F5344CB8AC3E}">
        <p14:creationId xmlns:p14="http://schemas.microsoft.com/office/powerpoint/2010/main" val="1057370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e 2" descr="Et bilde som inneholder tekst&#10;&#10;Automatisk generert beskrivelse">
            <a:extLst>
              <a:ext uri="{FF2B5EF4-FFF2-40B4-BE49-F238E27FC236}">
                <a16:creationId xmlns:a16="http://schemas.microsoft.com/office/drawing/2014/main" id="{242D963E-10EE-BD43-925F-46FCBECF0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665" y="-359272"/>
            <a:ext cx="10835330" cy="7217272"/>
          </a:xfrm>
          <a:prstGeom prst="rect">
            <a:avLst/>
          </a:prstGeom>
        </p:spPr>
      </p:pic>
      <p:pic>
        <p:nvPicPr>
          <p:cNvPr id="16" name="Bilde 15">
            <a:extLst>
              <a:ext uri="{FF2B5EF4-FFF2-40B4-BE49-F238E27FC236}">
                <a16:creationId xmlns:a16="http://schemas.microsoft.com/office/drawing/2014/main" id="{3503CF82-E963-3542-9BF1-D3431CD753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8346" y="6174526"/>
            <a:ext cx="1144849" cy="373374"/>
          </a:xfrm>
          <a:prstGeom prst="rect">
            <a:avLst/>
          </a:prstGeom>
        </p:spPr>
      </p:pic>
      <p:sp>
        <p:nvSpPr>
          <p:cNvPr id="2" name="TekstSylinder 1">
            <a:extLst>
              <a:ext uri="{FF2B5EF4-FFF2-40B4-BE49-F238E27FC236}">
                <a16:creationId xmlns:a16="http://schemas.microsoft.com/office/drawing/2014/main" id="{957A8C1D-FC05-08B5-5553-2FA6B77BCD97}"/>
              </a:ext>
            </a:extLst>
          </p:cNvPr>
          <p:cNvSpPr txBox="1"/>
          <p:nvPr/>
        </p:nvSpPr>
        <p:spPr>
          <a:xfrm>
            <a:off x="5169307" y="310140"/>
            <a:ext cx="3672408" cy="276999"/>
          </a:xfrm>
          <a:prstGeom prst="rect">
            <a:avLst/>
          </a:prstGeom>
          <a:noFill/>
        </p:spPr>
        <p:txBody>
          <a:bodyPr wrap="square" rtlCol="0">
            <a:spAutoFit/>
          </a:bodyPr>
          <a:lstStyle/>
          <a:p>
            <a:pPr algn="r"/>
            <a:r>
              <a:rPr lang="nb-NO" sz="1200" dirty="0" err="1">
                <a:solidFill>
                  <a:schemeClr val="bg1"/>
                </a:solidFill>
                <a:latin typeface="Cambria" panose="02040503050406030204" pitchFamily="18" charset="0"/>
              </a:rPr>
              <a:t>Graphic</a:t>
            </a:r>
            <a:r>
              <a:rPr lang="nb-NO" sz="1200" dirty="0">
                <a:solidFill>
                  <a:schemeClr val="bg1"/>
                </a:solidFill>
                <a:latin typeface="Cambria" panose="02040503050406030204" pitchFamily="18" charset="0"/>
              </a:rPr>
              <a:t> design by </a:t>
            </a:r>
            <a:r>
              <a:rPr lang="nb-NO" sz="1200" dirty="0" err="1">
                <a:solidFill>
                  <a:schemeClr val="bg1"/>
                </a:solidFill>
                <a:latin typeface="Cambria" panose="02040503050406030204" pitchFamily="18" charset="0"/>
              </a:rPr>
              <a:t>Árvu</a:t>
            </a:r>
            <a:endParaRPr lang="nb-NO" sz="12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961017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ktangel 11"/>
          <p:cNvSpPr/>
          <p:nvPr/>
        </p:nvSpPr>
        <p:spPr>
          <a:xfrm>
            <a:off x="897688" y="614934"/>
            <a:ext cx="4250376" cy="5016758"/>
          </a:xfrm>
          <a:prstGeom prst="rect">
            <a:avLst/>
          </a:prstGeom>
        </p:spPr>
        <p:txBody>
          <a:bodyPr wrap="square">
            <a:spAutoFit/>
          </a:bodyPr>
          <a:lstStyle/>
          <a:p>
            <a:r>
              <a:rPr lang="nb-NO" sz="2800" b="1" dirty="0">
                <a:latin typeface="Cambria" panose="02040503050406030204" pitchFamily="18" charset="0"/>
              </a:rPr>
              <a:t>Duodji Reader</a:t>
            </a:r>
          </a:p>
          <a:p>
            <a:r>
              <a:rPr lang="en-GB" sz="3600" dirty="0">
                <a:latin typeface="Cambria" charset="0"/>
                <a:ea typeface="Cambria" charset="0"/>
                <a:cs typeface="Cambria" charset="0"/>
              </a:rPr>
              <a:t> </a:t>
            </a:r>
          </a:p>
          <a:p>
            <a:r>
              <a:rPr lang="nb-NO" sz="2000" dirty="0">
                <a:latin typeface="Cambria" panose="02040503050406030204" pitchFamily="18" charset="0"/>
              </a:rPr>
              <a:t>A </a:t>
            </a:r>
            <a:r>
              <a:rPr lang="nb-NO" sz="2000" dirty="0" err="1">
                <a:latin typeface="Cambria" panose="02040503050406030204" pitchFamily="18" charset="0"/>
              </a:rPr>
              <a:t>selection</a:t>
            </a:r>
            <a:r>
              <a:rPr lang="nb-NO" sz="2000" dirty="0">
                <a:latin typeface="Cambria" panose="02040503050406030204" pitchFamily="18" charset="0"/>
              </a:rPr>
              <a:t> </a:t>
            </a:r>
            <a:r>
              <a:rPr lang="nb-NO" sz="2000" dirty="0" err="1">
                <a:latin typeface="Cambria" panose="02040503050406030204" pitchFamily="18" charset="0"/>
              </a:rPr>
              <a:t>of</a:t>
            </a:r>
            <a:r>
              <a:rPr lang="nb-NO" sz="2000" dirty="0">
                <a:latin typeface="Cambria" panose="02040503050406030204" pitchFamily="18" charset="0"/>
              </a:rPr>
              <a:t> </a:t>
            </a:r>
            <a:r>
              <a:rPr lang="nb-NO" sz="2000" dirty="0" err="1">
                <a:latin typeface="Cambria" panose="02040503050406030204" pitchFamily="18" charset="0"/>
              </a:rPr>
              <a:t>twelve</a:t>
            </a:r>
            <a:r>
              <a:rPr lang="nb-NO" sz="2000" dirty="0">
                <a:latin typeface="Cambria" panose="02040503050406030204" pitchFamily="18" charset="0"/>
              </a:rPr>
              <a:t> essays </a:t>
            </a:r>
            <a:r>
              <a:rPr lang="nb-NO" sz="2000" dirty="0" err="1">
                <a:latin typeface="Cambria" panose="02040503050406030204" pitchFamily="18" charset="0"/>
              </a:rPr>
              <a:t>on</a:t>
            </a:r>
            <a:r>
              <a:rPr lang="nb-NO" sz="2000" dirty="0">
                <a:latin typeface="Cambria" panose="02040503050406030204" pitchFamily="18" charset="0"/>
              </a:rPr>
              <a:t> duodji by Sámi duojárat and </a:t>
            </a:r>
            <a:r>
              <a:rPr lang="nb-NO" sz="2000" dirty="0" err="1">
                <a:latin typeface="Cambria" panose="02040503050406030204" pitchFamily="18" charset="0"/>
              </a:rPr>
              <a:t>writers</a:t>
            </a:r>
            <a:r>
              <a:rPr lang="nb-NO" sz="2000" dirty="0">
                <a:latin typeface="Cambria" panose="02040503050406030204" pitchFamily="18" charset="0"/>
              </a:rPr>
              <a:t> from </a:t>
            </a:r>
            <a:r>
              <a:rPr lang="nb-NO" sz="2000" dirty="0" err="1">
                <a:latin typeface="Cambria" panose="02040503050406030204" pitchFamily="18" charset="0"/>
              </a:rPr>
              <a:t>the</a:t>
            </a:r>
            <a:r>
              <a:rPr lang="nb-NO" sz="2000" dirty="0">
                <a:latin typeface="Cambria" panose="02040503050406030204" pitchFamily="18" charset="0"/>
              </a:rPr>
              <a:t> </a:t>
            </a:r>
            <a:r>
              <a:rPr lang="nb-NO" sz="2000" dirty="0" err="1">
                <a:latin typeface="Cambria" panose="02040503050406030204" pitchFamily="18" charset="0"/>
              </a:rPr>
              <a:t>past</a:t>
            </a:r>
            <a:r>
              <a:rPr lang="nb-NO" sz="2000" dirty="0">
                <a:latin typeface="Cambria" panose="02040503050406030204" pitchFamily="18" charset="0"/>
              </a:rPr>
              <a:t> 60 </a:t>
            </a:r>
            <a:r>
              <a:rPr lang="nb-NO" sz="2000" dirty="0" err="1">
                <a:latin typeface="Cambria" panose="02040503050406030204" pitchFamily="18" charset="0"/>
              </a:rPr>
              <a:t>years</a:t>
            </a:r>
            <a:r>
              <a:rPr lang="nb-NO" sz="2000" dirty="0">
                <a:latin typeface="Cambria" panose="02040503050406030204" pitchFamily="18" charset="0"/>
              </a:rPr>
              <a:t>. </a:t>
            </a:r>
            <a:r>
              <a:rPr lang="nb-NO" sz="2000" dirty="0" err="1">
                <a:latin typeface="Cambria" panose="02040503050406030204" pitchFamily="18" charset="0"/>
              </a:rPr>
              <a:t>Produced</a:t>
            </a:r>
            <a:r>
              <a:rPr lang="nb-NO" sz="2000" dirty="0">
                <a:latin typeface="Cambria" panose="02040503050406030204" pitchFamily="18" charset="0"/>
              </a:rPr>
              <a:t> by </a:t>
            </a:r>
            <a:r>
              <a:rPr lang="nb-NO" sz="2000" dirty="0">
                <a:effectLst/>
                <a:latin typeface="Cambria" panose="02040503050406030204" pitchFamily="18" charset="0"/>
              </a:rPr>
              <a:t>Sámi allaskuvla and Norwegian Crafts, </a:t>
            </a:r>
            <a:r>
              <a:rPr lang="nb-NO" sz="2000" dirty="0" err="1">
                <a:effectLst/>
                <a:latin typeface="Cambria" panose="02040503050406030204" pitchFamily="18" charset="0"/>
              </a:rPr>
              <a:t>published</a:t>
            </a:r>
            <a:r>
              <a:rPr lang="nb-NO" sz="2000" dirty="0">
                <a:effectLst/>
                <a:latin typeface="Cambria" panose="02040503050406030204" pitchFamily="18" charset="0"/>
              </a:rPr>
              <a:t> by </a:t>
            </a:r>
            <a:r>
              <a:rPr lang="nb-NO" sz="2000" dirty="0" err="1">
                <a:effectLst/>
                <a:latin typeface="Cambria" panose="02040503050406030204" pitchFamily="18" charset="0"/>
              </a:rPr>
              <a:t>Davvi</a:t>
            </a:r>
            <a:r>
              <a:rPr lang="nb-NO" sz="2000" dirty="0">
                <a:effectLst/>
                <a:latin typeface="Cambria" panose="02040503050406030204" pitchFamily="18" charset="0"/>
              </a:rPr>
              <a:t> </a:t>
            </a:r>
            <a:r>
              <a:rPr lang="nb-NO" sz="2000" dirty="0" err="1">
                <a:effectLst/>
                <a:latin typeface="Cambria" panose="02040503050406030204" pitchFamily="18" charset="0"/>
              </a:rPr>
              <a:t>Girji</a:t>
            </a:r>
            <a:r>
              <a:rPr lang="nb-NO" sz="2000" dirty="0">
                <a:effectLst/>
                <a:latin typeface="Cambria" panose="02040503050406030204" pitchFamily="18" charset="0"/>
              </a:rPr>
              <a:t>. </a:t>
            </a:r>
          </a:p>
          <a:p>
            <a:endParaRPr lang="nb-NO" sz="2000" dirty="0">
              <a:latin typeface="Cambria" panose="02040503050406030204" pitchFamily="18" charset="0"/>
            </a:endParaRPr>
          </a:p>
          <a:p>
            <a:r>
              <a:rPr lang="nb-NO" sz="2000" dirty="0">
                <a:latin typeface="Cambria" panose="02040503050406030204" pitchFamily="18" charset="0"/>
              </a:rPr>
              <a:t>Editors: Harald </a:t>
            </a:r>
            <a:r>
              <a:rPr lang="nb-NO" sz="2000" dirty="0" err="1">
                <a:latin typeface="Cambria" panose="02040503050406030204" pitchFamily="18" charset="0"/>
              </a:rPr>
              <a:t>Gaski</a:t>
            </a:r>
            <a:r>
              <a:rPr lang="nb-NO" sz="2000" dirty="0">
                <a:latin typeface="Cambria" panose="02040503050406030204" pitchFamily="18" charset="0"/>
              </a:rPr>
              <a:t> and Gunvor Guttorm</a:t>
            </a:r>
            <a:endParaRPr lang="nb-NO" sz="2000" dirty="0">
              <a:effectLst/>
              <a:latin typeface="Cambria" panose="02040503050406030204" pitchFamily="18" charset="0"/>
            </a:endParaRPr>
          </a:p>
          <a:p>
            <a:endParaRPr lang="nb-NO" sz="3600" dirty="0">
              <a:latin typeface="Cambria" charset="0"/>
              <a:ea typeface="Cambria" charset="0"/>
              <a:cs typeface="Cambria" charset="0"/>
            </a:endParaRPr>
          </a:p>
          <a:p>
            <a:pPr marL="457200" indent="-457200">
              <a:buFont typeface="Arial" panose="020B0604020202020204" pitchFamily="34" charset="0"/>
              <a:buChar char="•"/>
            </a:pPr>
            <a:r>
              <a:rPr lang="nb-NO" sz="2000" dirty="0">
                <a:latin typeface="Cambria" panose="02040503050406030204" pitchFamily="18" charset="0"/>
                <a:ea typeface="Cambria" charset="0"/>
                <a:cs typeface="Cambria" charset="0"/>
              </a:rPr>
              <a:t>€ 39 000 from Nordic </a:t>
            </a:r>
            <a:r>
              <a:rPr lang="nb-NO" sz="2000" dirty="0" err="1">
                <a:latin typeface="Cambria" panose="02040503050406030204" pitchFamily="18" charset="0"/>
                <a:ea typeface="Cambria" charset="0"/>
                <a:cs typeface="Cambria" charset="0"/>
              </a:rPr>
              <a:t>Culture</a:t>
            </a:r>
            <a:r>
              <a:rPr lang="nb-NO" sz="2000" dirty="0">
                <a:latin typeface="Cambria" panose="02040503050406030204" pitchFamily="18" charset="0"/>
                <a:ea typeface="Cambria" charset="0"/>
                <a:cs typeface="Cambria" charset="0"/>
              </a:rPr>
              <a:t> Point, </a:t>
            </a:r>
            <a:r>
              <a:rPr lang="nb-NO" sz="2000" dirty="0" err="1">
                <a:latin typeface="Cambria" panose="02040503050406030204" pitchFamily="18" charset="0"/>
                <a:ea typeface="Cambria" charset="0"/>
                <a:cs typeface="Cambria" charset="0"/>
              </a:rPr>
              <a:t>Culture</a:t>
            </a:r>
            <a:r>
              <a:rPr lang="nb-NO" sz="2000" dirty="0">
                <a:latin typeface="Cambria" panose="02040503050406030204" pitchFamily="18" charset="0"/>
                <a:ea typeface="Cambria" charset="0"/>
                <a:cs typeface="Cambria" charset="0"/>
              </a:rPr>
              <a:t> and art </a:t>
            </a:r>
            <a:r>
              <a:rPr lang="nb-NO" sz="2000" dirty="0" err="1">
                <a:latin typeface="Cambria" panose="02040503050406030204" pitchFamily="18" charset="0"/>
                <a:ea typeface="Cambria" charset="0"/>
                <a:cs typeface="Cambria" charset="0"/>
              </a:rPr>
              <a:t>programme</a:t>
            </a:r>
            <a:endParaRPr lang="en-US" sz="2800" dirty="0">
              <a:latin typeface="Cambria" charset="0"/>
              <a:ea typeface="Cambria" charset="0"/>
              <a:cs typeface="Cambria" charset="0"/>
            </a:endParaRPr>
          </a:p>
        </p:txBody>
      </p:sp>
      <p:pic>
        <p:nvPicPr>
          <p:cNvPr id="8" name="Bilde 7">
            <a:extLst>
              <a:ext uri="{FF2B5EF4-FFF2-40B4-BE49-F238E27FC236}">
                <a16:creationId xmlns:a16="http://schemas.microsoft.com/office/drawing/2014/main" id="{A43F4C26-DE95-A242-8B62-B9E03FA158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346" y="6174526"/>
            <a:ext cx="1144849" cy="373374"/>
          </a:xfrm>
          <a:prstGeom prst="rect">
            <a:avLst/>
          </a:prstGeom>
        </p:spPr>
      </p:pic>
      <p:pic>
        <p:nvPicPr>
          <p:cNvPr id="2" name="Bilde 1">
            <a:extLst>
              <a:ext uri="{FF2B5EF4-FFF2-40B4-BE49-F238E27FC236}">
                <a16:creationId xmlns:a16="http://schemas.microsoft.com/office/drawing/2014/main" id="{063739FD-1F1F-4AC0-D8A5-0C90903E9B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6071616"/>
            <a:ext cx="1409700" cy="342900"/>
          </a:xfrm>
          <a:prstGeom prst="rect">
            <a:avLst/>
          </a:prstGeom>
        </p:spPr>
      </p:pic>
      <p:pic>
        <p:nvPicPr>
          <p:cNvPr id="4" name="Bilde 3" descr="Et bilde som inneholder tre, utendørs&#10;&#10;Automatisk generert beskrivelse">
            <a:extLst>
              <a:ext uri="{FF2B5EF4-FFF2-40B4-BE49-F238E27FC236}">
                <a16:creationId xmlns:a16="http://schemas.microsoft.com/office/drawing/2014/main" id="{C1DAFDF3-2ACB-9C42-C336-4F38570835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5320" y="1210444"/>
            <a:ext cx="3547875" cy="4437112"/>
          </a:xfrm>
          <a:prstGeom prst="rect">
            <a:avLst/>
          </a:prstGeom>
        </p:spPr>
      </p:pic>
      <p:sp>
        <p:nvSpPr>
          <p:cNvPr id="6" name="TextBox 5">
            <a:extLst>
              <a:ext uri="{FF2B5EF4-FFF2-40B4-BE49-F238E27FC236}">
                <a16:creationId xmlns:a16="http://schemas.microsoft.com/office/drawing/2014/main" id="{D031783C-7EC8-E545-9C79-50D9CB8DA9A7}"/>
              </a:ext>
            </a:extLst>
          </p:cNvPr>
          <p:cNvSpPr txBox="1"/>
          <p:nvPr/>
        </p:nvSpPr>
        <p:spPr>
          <a:xfrm>
            <a:off x="5231350" y="5694696"/>
            <a:ext cx="2195281" cy="276999"/>
          </a:xfrm>
          <a:prstGeom prst="rect">
            <a:avLst/>
          </a:prstGeom>
          <a:noFill/>
        </p:spPr>
        <p:txBody>
          <a:bodyPr wrap="none" rtlCol="0">
            <a:spAutoFit/>
          </a:bodyPr>
          <a:lstStyle/>
          <a:p>
            <a:r>
              <a:rPr lang="nb-NO" sz="1200" dirty="0">
                <a:solidFill>
                  <a:schemeClr val="accent3">
                    <a:lumMod val="50000"/>
                  </a:schemeClr>
                </a:solidFill>
              </a:rPr>
              <a:t>Foto og verk av </a:t>
            </a:r>
            <a:r>
              <a:rPr lang="nb-NO" sz="1200" dirty="0" err="1">
                <a:solidFill>
                  <a:schemeClr val="accent3">
                    <a:lumMod val="50000"/>
                  </a:schemeClr>
                </a:solidFill>
              </a:rPr>
              <a:t>Anniina</a:t>
            </a:r>
            <a:r>
              <a:rPr lang="nb-NO" sz="1200" dirty="0">
                <a:solidFill>
                  <a:schemeClr val="accent3">
                    <a:lumMod val="50000"/>
                  </a:schemeClr>
                </a:solidFill>
              </a:rPr>
              <a:t> </a:t>
            </a:r>
            <a:r>
              <a:rPr lang="nb-NO" sz="1200" dirty="0" err="1">
                <a:solidFill>
                  <a:schemeClr val="accent3">
                    <a:lumMod val="50000"/>
                  </a:schemeClr>
                </a:solidFill>
              </a:rPr>
              <a:t>Turunen</a:t>
            </a:r>
            <a:endParaRPr lang="nb-NO" sz="1200" dirty="0">
              <a:solidFill>
                <a:schemeClr val="accent3">
                  <a:lumMod val="50000"/>
                </a:schemeClr>
              </a:solidFill>
            </a:endParaRPr>
          </a:p>
        </p:txBody>
      </p:sp>
    </p:spTree>
    <p:extLst>
      <p:ext uri="{BB962C8B-B14F-4D97-AF65-F5344CB8AC3E}">
        <p14:creationId xmlns:p14="http://schemas.microsoft.com/office/powerpoint/2010/main" val="4112668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Bilde 3" descr="Et bilde som inneholder vindu, person, innendørs, poserer&#10;&#10;Automatisk generert beskrivelse">
            <a:extLst>
              <a:ext uri="{FF2B5EF4-FFF2-40B4-BE49-F238E27FC236}">
                <a16:creationId xmlns:a16="http://schemas.microsoft.com/office/drawing/2014/main" id="{21C67B0B-5029-F2C2-CA70-6AFC0FDFE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6" y="0"/>
            <a:ext cx="9245600" cy="6934200"/>
          </a:xfrm>
          <a:prstGeom prst="rect">
            <a:avLst/>
          </a:prstGeom>
        </p:spPr>
      </p:pic>
      <p:pic>
        <p:nvPicPr>
          <p:cNvPr id="16" name="Bilde 15">
            <a:extLst>
              <a:ext uri="{FF2B5EF4-FFF2-40B4-BE49-F238E27FC236}">
                <a16:creationId xmlns:a16="http://schemas.microsoft.com/office/drawing/2014/main" id="{3503CF82-E963-3542-9BF1-D3431CD753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8346" y="6174526"/>
            <a:ext cx="1144849" cy="373374"/>
          </a:xfrm>
          <a:prstGeom prst="rect">
            <a:avLst/>
          </a:prstGeom>
        </p:spPr>
      </p:pic>
      <p:sp>
        <p:nvSpPr>
          <p:cNvPr id="2" name="Tittel 1">
            <a:extLst>
              <a:ext uri="{FF2B5EF4-FFF2-40B4-BE49-F238E27FC236}">
                <a16:creationId xmlns:a16="http://schemas.microsoft.com/office/drawing/2014/main" id="{21390D32-066B-6AC1-116E-8202E213C208}"/>
              </a:ext>
            </a:extLst>
          </p:cNvPr>
          <p:cNvSpPr>
            <a:spLocks noGrp="1"/>
          </p:cNvSpPr>
          <p:nvPr>
            <p:ph type="ctrTitle"/>
          </p:nvPr>
        </p:nvSpPr>
        <p:spPr>
          <a:xfrm>
            <a:off x="598805" y="5695812"/>
            <a:ext cx="6766520" cy="852088"/>
          </a:xfrm>
        </p:spPr>
        <p:txBody>
          <a:bodyPr>
            <a:noAutofit/>
          </a:bodyPr>
          <a:lstStyle/>
          <a:p>
            <a:pPr algn="l"/>
            <a:r>
              <a:rPr lang="nb-NO" sz="2000" b="1" dirty="0">
                <a:solidFill>
                  <a:schemeClr val="bg1"/>
                </a:solidFill>
                <a:latin typeface="Cambria" panose="02040503050406030204" pitchFamily="18" charset="0"/>
              </a:rPr>
              <a:t>Hege Henriksen, Tonje Kjellevold og Gunvor Guttorm </a:t>
            </a:r>
            <a:br>
              <a:rPr lang="nb-NO" sz="2000" b="1" dirty="0">
                <a:solidFill>
                  <a:schemeClr val="bg1"/>
                </a:solidFill>
                <a:latin typeface="Cambria" panose="02040503050406030204" pitchFamily="18" charset="0"/>
              </a:rPr>
            </a:br>
            <a:r>
              <a:rPr lang="nb-NO" sz="2000" b="1" dirty="0">
                <a:solidFill>
                  <a:schemeClr val="bg1"/>
                </a:solidFill>
                <a:latin typeface="Cambria" panose="02040503050406030204" pitchFamily="18" charset="0"/>
              </a:rPr>
              <a:t>at Sámi Allaskuvla, Guovdageainnu, Sápmi</a:t>
            </a:r>
            <a:br>
              <a:rPr lang="nb-NO" sz="2000" dirty="0">
                <a:solidFill>
                  <a:schemeClr val="bg1"/>
                </a:solidFill>
                <a:latin typeface="Cambria" panose="02040503050406030204" pitchFamily="18" charset="0"/>
              </a:rPr>
            </a:br>
            <a:endParaRPr lang="nb-NO" sz="20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4064338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3503CF82-E963-3542-9BF1-D3431CD753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346" y="6174526"/>
            <a:ext cx="1144849" cy="373374"/>
          </a:xfrm>
          <a:prstGeom prst="rect">
            <a:avLst/>
          </a:prstGeom>
        </p:spPr>
      </p:pic>
      <p:pic>
        <p:nvPicPr>
          <p:cNvPr id="6" name="Bilde 5" descr="Et bilde som inneholder tekst&#10;&#10;Automatisk generert beskrivelse">
            <a:extLst>
              <a:ext uri="{FF2B5EF4-FFF2-40B4-BE49-F238E27FC236}">
                <a16:creationId xmlns:a16="http://schemas.microsoft.com/office/drawing/2014/main" id="{79DA816C-F7C7-D099-8FAB-2EFABB4C36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53079" y="858055"/>
            <a:ext cx="6858000" cy="5151843"/>
          </a:xfrm>
          <a:prstGeom prst="rect">
            <a:avLst/>
          </a:prstGeom>
        </p:spPr>
      </p:pic>
      <p:sp>
        <p:nvSpPr>
          <p:cNvPr id="2" name="Tittel 1">
            <a:extLst>
              <a:ext uri="{FF2B5EF4-FFF2-40B4-BE49-F238E27FC236}">
                <a16:creationId xmlns:a16="http://schemas.microsoft.com/office/drawing/2014/main" id="{EECD92A8-3820-BA66-B398-BAA2A9181ED7}"/>
              </a:ext>
            </a:extLst>
          </p:cNvPr>
          <p:cNvSpPr>
            <a:spLocks noGrp="1"/>
          </p:cNvSpPr>
          <p:nvPr>
            <p:ph type="ctrTitle"/>
          </p:nvPr>
        </p:nvSpPr>
        <p:spPr>
          <a:xfrm>
            <a:off x="5429935" y="1772816"/>
            <a:ext cx="3246521" cy="2880320"/>
          </a:xfrm>
        </p:spPr>
        <p:txBody>
          <a:bodyPr>
            <a:noAutofit/>
          </a:bodyPr>
          <a:lstStyle/>
          <a:p>
            <a:pPr algn="l"/>
            <a:r>
              <a:rPr lang="nb-NO" sz="2000" b="1" dirty="0">
                <a:latin typeface="Cambria" panose="02040503050406030204" pitchFamily="18" charset="0"/>
              </a:rPr>
              <a:t>Editors Harald </a:t>
            </a:r>
            <a:r>
              <a:rPr lang="nb-NO" sz="2000" b="1" dirty="0" err="1">
                <a:latin typeface="Cambria" panose="02040503050406030204" pitchFamily="18" charset="0"/>
              </a:rPr>
              <a:t>Gaski</a:t>
            </a:r>
            <a:r>
              <a:rPr lang="nb-NO" sz="2000" b="1" dirty="0">
                <a:latin typeface="Cambria" panose="02040503050406030204" pitchFamily="18" charset="0"/>
              </a:rPr>
              <a:t> and Gunvor Guttorm at Sámi </a:t>
            </a:r>
            <a:r>
              <a:rPr lang="nb-NO" sz="2000" b="1" dirty="0" err="1">
                <a:latin typeface="Cambria" panose="02040503050406030204" pitchFamily="18" charset="0"/>
              </a:rPr>
              <a:t>Pavilion</a:t>
            </a:r>
            <a:r>
              <a:rPr lang="nb-NO" sz="2000" b="1" dirty="0">
                <a:latin typeface="Cambria" panose="02040503050406030204" pitchFamily="18" charset="0"/>
              </a:rPr>
              <a:t>, Venezia </a:t>
            </a:r>
            <a:endParaRPr lang="nb-NO" sz="2000" dirty="0">
              <a:latin typeface="Cambria" panose="02040503050406030204" pitchFamily="18" charset="0"/>
            </a:endParaRPr>
          </a:p>
        </p:txBody>
      </p:sp>
    </p:spTree>
    <p:extLst>
      <p:ext uri="{BB962C8B-B14F-4D97-AF65-F5344CB8AC3E}">
        <p14:creationId xmlns:p14="http://schemas.microsoft.com/office/powerpoint/2010/main" val="3167816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ktangel 11"/>
          <p:cNvSpPr/>
          <p:nvPr/>
        </p:nvSpPr>
        <p:spPr>
          <a:xfrm>
            <a:off x="1187624" y="1196752"/>
            <a:ext cx="6768752" cy="5098832"/>
          </a:xfrm>
          <a:prstGeom prst="rect">
            <a:avLst/>
          </a:prstGeom>
        </p:spPr>
        <p:txBody>
          <a:bodyPr wrap="square">
            <a:spAutoFit/>
          </a:bodyPr>
          <a:lstStyle/>
          <a:p>
            <a:r>
              <a:rPr lang="en-GB" sz="3600" baseline="30000" dirty="0">
                <a:latin typeface="Cambria" charset="0"/>
                <a:ea typeface="Cambria" charset="0"/>
                <a:cs typeface="Cambria" charset="0"/>
              </a:rPr>
              <a:t>Norwegian Crafts principal aim is to strengthen  contemporary craft from Norway internationally through:</a:t>
            </a:r>
          </a:p>
          <a:p>
            <a:endParaRPr lang="en-GB" sz="2800" b="1" baseline="30000" dirty="0">
              <a:latin typeface="Cambria" charset="0"/>
              <a:ea typeface="Cambria" charset="0"/>
              <a:cs typeface="Cambria" charset="0"/>
            </a:endParaRPr>
          </a:p>
          <a:p>
            <a:pPr marL="457200" indent="-457200">
              <a:lnSpc>
                <a:spcPct val="150000"/>
              </a:lnSpc>
              <a:buFont typeface="Arial" charset="0"/>
              <a:buChar char="•"/>
            </a:pPr>
            <a:r>
              <a:rPr lang="en-GB" sz="3600" baseline="30000" dirty="0">
                <a:latin typeface="Cambria" charset="0"/>
                <a:ea typeface="Cambria" charset="0"/>
                <a:cs typeface="Cambria" charset="0"/>
              </a:rPr>
              <a:t>Exhibition Programme</a:t>
            </a:r>
          </a:p>
          <a:p>
            <a:pPr marL="457200" indent="-457200">
              <a:lnSpc>
                <a:spcPct val="150000"/>
              </a:lnSpc>
              <a:buFont typeface="Arial" charset="0"/>
              <a:buChar char="•"/>
            </a:pPr>
            <a:r>
              <a:rPr lang="en-GB" sz="3600" baseline="30000" dirty="0">
                <a:latin typeface="Cambria" charset="0"/>
                <a:ea typeface="Cambria" charset="0"/>
                <a:cs typeface="Cambria" charset="0"/>
              </a:rPr>
              <a:t>Market Development</a:t>
            </a:r>
          </a:p>
          <a:p>
            <a:pPr marL="457200" indent="-457200">
              <a:lnSpc>
                <a:spcPct val="150000"/>
              </a:lnSpc>
              <a:buFont typeface="Arial" charset="0"/>
              <a:buChar char="•"/>
            </a:pPr>
            <a:r>
              <a:rPr lang="en-GB" sz="3600" baseline="30000" dirty="0">
                <a:latin typeface="Cambria" charset="0"/>
                <a:ea typeface="Cambria" charset="0"/>
                <a:cs typeface="Cambria" charset="0"/>
              </a:rPr>
              <a:t>Theory Development</a:t>
            </a:r>
          </a:p>
          <a:p>
            <a:pPr marL="457200" indent="-457200">
              <a:lnSpc>
                <a:spcPct val="150000"/>
              </a:lnSpc>
              <a:buFont typeface="Arial" charset="0"/>
              <a:buChar char="•"/>
            </a:pPr>
            <a:r>
              <a:rPr lang="en-GB" sz="3600" baseline="30000" dirty="0">
                <a:latin typeface="Cambria" charset="0"/>
                <a:ea typeface="Cambria" charset="0"/>
                <a:cs typeface="Cambria" charset="0"/>
              </a:rPr>
              <a:t>Network</a:t>
            </a:r>
          </a:p>
          <a:p>
            <a:pPr marL="457200" indent="-457200">
              <a:lnSpc>
                <a:spcPct val="150000"/>
              </a:lnSpc>
              <a:buFont typeface="Arial" charset="0"/>
              <a:buChar char="•"/>
            </a:pPr>
            <a:r>
              <a:rPr lang="en-GB" sz="3600" baseline="30000" dirty="0">
                <a:latin typeface="Cambria" charset="0"/>
                <a:ea typeface="Cambria" charset="0"/>
                <a:cs typeface="Cambria" charset="0"/>
              </a:rPr>
              <a:t>Support Schemes and Residencies</a:t>
            </a:r>
          </a:p>
          <a:p>
            <a:endParaRPr lang="en-GB" sz="2800" b="1" baseline="30000" dirty="0">
              <a:latin typeface="Cambria" charset="0"/>
              <a:ea typeface="Cambria" charset="0"/>
              <a:cs typeface="Cambria" charset="0"/>
            </a:endParaRPr>
          </a:p>
          <a:p>
            <a:endParaRPr lang="en-GB" sz="3600" dirty="0">
              <a:latin typeface="Cambria" charset="0"/>
              <a:ea typeface="Cambria" charset="0"/>
              <a:cs typeface="Cambria" charset="0"/>
            </a:endParaRPr>
          </a:p>
        </p:txBody>
      </p:sp>
      <p:pic>
        <p:nvPicPr>
          <p:cNvPr id="8" name="Bilde 7">
            <a:extLst>
              <a:ext uri="{FF2B5EF4-FFF2-40B4-BE49-F238E27FC236}">
                <a16:creationId xmlns:a16="http://schemas.microsoft.com/office/drawing/2014/main" id="{A43F4C26-DE95-A242-8B62-B9E03FA158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346" y="6174526"/>
            <a:ext cx="1144849" cy="373374"/>
          </a:xfrm>
          <a:prstGeom prst="rect">
            <a:avLst/>
          </a:prstGeom>
        </p:spPr>
      </p:pic>
    </p:spTree>
    <p:extLst>
      <p:ext uri="{BB962C8B-B14F-4D97-AF65-F5344CB8AC3E}">
        <p14:creationId xmlns:p14="http://schemas.microsoft.com/office/powerpoint/2010/main" val="1565879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3503CF82-E963-3542-9BF1-D3431CD753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346" y="6174526"/>
            <a:ext cx="1144849" cy="373374"/>
          </a:xfrm>
          <a:prstGeom prst="rect">
            <a:avLst/>
          </a:prstGeom>
        </p:spPr>
      </p:pic>
      <p:pic>
        <p:nvPicPr>
          <p:cNvPr id="5" name="Bilde 4" descr="Et bilde som inneholder tekst, tre, utendørs, skilt&#10;&#10;Automatisk generert beskrivelse">
            <a:extLst>
              <a:ext uri="{FF2B5EF4-FFF2-40B4-BE49-F238E27FC236}">
                <a16:creationId xmlns:a16="http://schemas.microsoft.com/office/drawing/2014/main" id="{8AD0E037-EBCD-DE85-DECF-8960A1578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0" y="620688"/>
            <a:ext cx="9144000" cy="5143500"/>
          </a:xfrm>
          <a:prstGeom prst="rect">
            <a:avLst/>
          </a:prstGeom>
        </p:spPr>
      </p:pic>
      <p:sp>
        <p:nvSpPr>
          <p:cNvPr id="2" name="TextBox 1">
            <a:extLst>
              <a:ext uri="{FF2B5EF4-FFF2-40B4-BE49-F238E27FC236}">
                <a16:creationId xmlns:a16="http://schemas.microsoft.com/office/drawing/2014/main" id="{414C5F91-31C6-A34B-817F-8E5CF4BCFF86}"/>
              </a:ext>
            </a:extLst>
          </p:cNvPr>
          <p:cNvSpPr txBox="1"/>
          <p:nvPr/>
        </p:nvSpPr>
        <p:spPr>
          <a:xfrm>
            <a:off x="2637" y="5797998"/>
            <a:ext cx="2994218" cy="276999"/>
          </a:xfrm>
          <a:prstGeom prst="rect">
            <a:avLst/>
          </a:prstGeom>
          <a:noFill/>
        </p:spPr>
        <p:txBody>
          <a:bodyPr wrap="none" rtlCol="0">
            <a:spAutoFit/>
          </a:bodyPr>
          <a:lstStyle/>
          <a:p>
            <a:r>
              <a:rPr lang="nb-NO" sz="1200" dirty="0">
                <a:solidFill>
                  <a:schemeClr val="accent3">
                    <a:lumMod val="50000"/>
                  </a:schemeClr>
                </a:solidFill>
              </a:rPr>
              <a:t>Foto og verk av </a:t>
            </a:r>
            <a:r>
              <a:rPr lang="nb-NO" sz="1200" dirty="0" err="1">
                <a:solidFill>
                  <a:schemeClr val="accent3">
                    <a:lumMod val="50000"/>
                  </a:schemeClr>
                </a:solidFill>
              </a:rPr>
              <a:t>Riita</a:t>
            </a:r>
            <a:r>
              <a:rPr lang="nb-NO" sz="1200" dirty="0">
                <a:solidFill>
                  <a:schemeClr val="accent3">
                    <a:lumMod val="50000"/>
                  </a:schemeClr>
                </a:solidFill>
              </a:rPr>
              <a:t> </a:t>
            </a:r>
            <a:r>
              <a:rPr lang="nb-NO" sz="1200" dirty="0" err="1">
                <a:solidFill>
                  <a:schemeClr val="accent3">
                    <a:lumMod val="50000"/>
                  </a:schemeClr>
                </a:solidFill>
              </a:rPr>
              <a:t>Ikonen</a:t>
            </a:r>
            <a:r>
              <a:rPr lang="nb-NO" sz="1200" dirty="0">
                <a:solidFill>
                  <a:schemeClr val="accent3">
                    <a:lumMod val="50000"/>
                  </a:schemeClr>
                </a:solidFill>
              </a:rPr>
              <a:t> og Karoline Hjort</a:t>
            </a:r>
          </a:p>
        </p:txBody>
      </p:sp>
    </p:spTree>
    <p:extLst>
      <p:ext uri="{BB962C8B-B14F-4D97-AF65-F5344CB8AC3E}">
        <p14:creationId xmlns:p14="http://schemas.microsoft.com/office/powerpoint/2010/main" val="2768130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ktangel 11"/>
          <p:cNvSpPr/>
          <p:nvPr/>
        </p:nvSpPr>
        <p:spPr>
          <a:xfrm>
            <a:off x="897688" y="614934"/>
            <a:ext cx="7778768" cy="3724096"/>
          </a:xfrm>
          <a:prstGeom prst="rect">
            <a:avLst/>
          </a:prstGeom>
        </p:spPr>
        <p:txBody>
          <a:bodyPr wrap="square">
            <a:spAutoFit/>
          </a:bodyPr>
          <a:lstStyle/>
          <a:p>
            <a:r>
              <a:rPr lang="nb-NO" sz="2800" b="1" dirty="0">
                <a:latin typeface="Cambria" panose="02040503050406030204" pitchFamily="18" charset="0"/>
                <a:ea typeface="Cambria" charset="0"/>
                <a:cs typeface="Cambria" charset="0"/>
              </a:rPr>
              <a:t>Earth, Wind, Fire, Water </a:t>
            </a:r>
          </a:p>
          <a:p>
            <a:endParaRPr lang="nb-NO" sz="2400" b="1" i="1" dirty="0">
              <a:latin typeface="Cambria" panose="02040503050406030204" pitchFamily="18" charset="0"/>
              <a:ea typeface="Cambria" charset="0"/>
              <a:cs typeface="Cambria" charset="0"/>
            </a:endParaRPr>
          </a:p>
          <a:p>
            <a:r>
              <a:rPr lang="nb-NO" sz="2000" dirty="0">
                <a:latin typeface="Cambria" panose="02040503050406030204" pitchFamily="18" charset="0"/>
                <a:ea typeface="Cambria" charset="0"/>
                <a:cs typeface="Cambria" charset="0"/>
              </a:rPr>
              <a:t>In 2020 </a:t>
            </a:r>
            <a:r>
              <a:rPr lang="nb-NO" sz="2000" dirty="0" err="1">
                <a:latin typeface="Cambria" panose="02040503050406030204" pitchFamily="18" charset="0"/>
                <a:ea typeface="Cambria" charset="0"/>
                <a:cs typeface="Cambria" charset="0"/>
              </a:rPr>
              <a:t>the</a:t>
            </a:r>
            <a:r>
              <a:rPr lang="nb-NO" sz="2000" dirty="0">
                <a:latin typeface="Cambria" panose="02040503050406030204" pitchFamily="18" charset="0"/>
                <a:ea typeface="Cambria" charset="0"/>
                <a:cs typeface="Cambria" charset="0"/>
              </a:rPr>
              <a:t> Nordic Network </a:t>
            </a:r>
            <a:r>
              <a:rPr lang="nb-NO" sz="2000" dirty="0" err="1">
                <a:latin typeface="Cambria" panose="02040503050406030204" pitchFamily="18" charset="0"/>
                <a:ea typeface="Cambria" charset="0"/>
                <a:cs typeface="Cambria" charset="0"/>
              </a:rPr>
              <a:t>of</a:t>
            </a:r>
            <a:r>
              <a:rPr lang="nb-NO" sz="2000" dirty="0">
                <a:latin typeface="Cambria" panose="02040503050406030204" pitchFamily="18" charset="0"/>
                <a:ea typeface="Cambria" charset="0"/>
                <a:cs typeface="Cambria" charset="0"/>
              </a:rPr>
              <a:t> Crafts Associations (NNCA) </a:t>
            </a:r>
            <a:r>
              <a:rPr lang="nb-NO" sz="2000" dirty="0" err="1">
                <a:latin typeface="Cambria" panose="02040503050406030204" pitchFamily="18" charset="0"/>
                <a:ea typeface="Cambria" charset="0"/>
                <a:cs typeface="Cambria" charset="0"/>
              </a:rPr>
              <a:t>collaborated</a:t>
            </a:r>
            <a:r>
              <a:rPr lang="nb-NO" sz="2000" dirty="0">
                <a:latin typeface="Cambria" panose="02040503050406030204" pitchFamily="18" charset="0"/>
                <a:ea typeface="Cambria" charset="0"/>
                <a:cs typeface="Cambria" charset="0"/>
              </a:rPr>
              <a:t> </a:t>
            </a:r>
            <a:r>
              <a:rPr lang="nb-NO" sz="2000" dirty="0" err="1">
                <a:latin typeface="Cambria" panose="02040503050406030204" pitchFamily="18" charset="0"/>
                <a:ea typeface="Cambria" charset="0"/>
                <a:cs typeface="Cambria" charset="0"/>
              </a:rPr>
              <a:t>with</a:t>
            </a:r>
            <a:r>
              <a:rPr lang="nb-NO" sz="2000" dirty="0">
                <a:latin typeface="Cambria" panose="02040503050406030204" pitchFamily="18" charset="0"/>
                <a:ea typeface="Cambria" charset="0"/>
                <a:cs typeface="Cambria" charset="0"/>
              </a:rPr>
              <a:t> Galleri F 15 (Moss, Norway) </a:t>
            </a:r>
            <a:r>
              <a:rPr lang="nb-NO" sz="2000" dirty="0" err="1">
                <a:latin typeface="Cambria" panose="02040503050406030204" pitchFamily="18" charset="0"/>
                <a:ea typeface="Cambria" charset="0"/>
                <a:cs typeface="Cambria" charset="0"/>
              </a:rPr>
              <a:t>on</a:t>
            </a:r>
            <a:r>
              <a:rPr lang="nb-NO" sz="2000" dirty="0">
                <a:latin typeface="Cambria" panose="02040503050406030204" pitchFamily="18" charset="0"/>
                <a:ea typeface="Cambria" charset="0"/>
                <a:cs typeface="Cambria" charset="0"/>
              </a:rPr>
              <a:t> a Nordic </a:t>
            </a:r>
            <a:r>
              <a:rPr lang="nb-NO" sz="2000" dirty="0" err="1">
                <a:latin typeface="Cambria" panose="02040503050406030204" pitchFamily="18" charset="0"/>
                <a:ea typeface="Cambria" charset="0"/>
                <a:cs typeface="Cambria" charset="0"/>
              </a:rPr>
              <a:t>project</a:t>
            </a:r>
            <a:r>
              <a:rPr lang="nb-NO" sz="2000" dirty="0">
                <a:latin typeface="Cambria" panose="02040503050406030204" pitchFamily="18" charset="0"/>
                <a:ea typeface="Cambria" charset="0"/>
                <a:cs typeface="Cambria" charset="0"/>
              </a:rPr>
              <a:t> </a:t>
            </a:r>
            <a:r>
              <a:rPr lang="nb-NO" sz="2000" dirty="0" err="1">
                <a:latin typeface="Cambria" panose="02040503050406030204" pitchFamily="18" charset="0"/>
                <a:ea typeface="Cambria" charset="0"/>
                <a:cs typeface="Cambria" charset="0"/>
              </a:rPr>
              <a:t>consisting</a:t>
            </a:r>
            <a:r>
              <a:rPr lang="nb-NO" sz="2000" dirty="0">
                <a:latin typeface="Cambria" panose="02040503050406030204" pitchFamily="18" charset="0"/>
                <a:ea typeface="Cambria" charset="0"/>
                <a:cs typeface="Cambria" charset="0"/>
              </a:rPr>
              <a:t> </a:t>
            </a:r>
            <a:r>
              <a:rPr lang="nb-NO" sz="2000" dirty="0" err="1">
                <a:latin typeface="Cambria" panose="02040503050406030204" pitchFamily="18" charset="0"/>
                <a:ea typeface="Cambria" charset="0"/>
                <a:cs typeface="Cambria" charset="0"/>
              </a:rPr>
              <a:t>of</a:t>
            </a:r>
            <a:r>
              <a:rPr lang="nb-NO" sz="2000" dirty="0">
                <a:latin typeface="Cambria" panose="02040503050406030204" pitchFamily="18" charset="0"/>
                <a:ea typeface="Cambria" charset="0"/>
                <a:cs typeface="Cambria" charset="0"/>
              </a:rPr>
              <a:t> </a:t>
            </a:r>
            <a:r>
              <a:rPr lang="nb-NO" sz="2000" dirty="0" err="1">
                <a:latin typeface="Cambria" panose="02040503050406030204" pitchFamily="18" charset="0"/>
                <a:ea typeface="Cambria" charset="0"/>
                <a:cs typeface="Cambria" charset="0"/>
              </a:rPr>
              <a:t>the</a:t>
            </a:r>
            <a:r>
              <a:rPr lang="nb-NO" sz="2000" dirty="0">
                <a:latin typeface="Cambria" panose="02040503050406030204" pitchFamily="18" charset="0"/>
                <a:ea typeface="Cambria" charset="0"/>
                <a:cs typeface="Cambria" charset="0"/>
              </a:rPr>
              <a:t> </a:t>
            </a:r>
            <a:r>
              <a:rPr lang="nb-NO" sz="2000" dirty="0" err="1">
                <a:latin typeface="Cambria" panose="02040503050406030204" pitchFamily="18" charset="0"/>
                <a:ea typeface="Cambria" charset="0"/>
                <a:cs typeface="Cambria" charset="0"/>
              </a:rPr>
              <a:t>contemporary</a:t>
            </a:r>
            <a:r>
              <a:rPr lang="nb-NO" sz="2000" dirty="0">
                <a:latin typeface="Cambria" panose="02040503050406030204" pitchFamily="18" charset="0"/>
                <a:ea typeface="Cambria" charset="0"/>
                <a:cs typeface="Cambria" charset="0"/>
              </a:rPr>
              <a:t> </a:t>
            </a:r>
            <a:r>
              <a:rPr lang="nb-NO" sz="2000" dirty="0" err="1">
                <a:latin typeface="Cambria" panose="02040503050406030204" pitchFamily="18" charset="0"/>
                <a:ea typeface="Cambria" charset="0"/>
                <a:cs typeface="Cambria" charset="0"/>
              </a:rPr>
              <a:t>craft</a:t>
            </a:r>
            <a:r>
              <a:rPr lang="nb-NO" sz="2000" dirty="0">
                <a:latin typeface="Cambria" panose="02040503050406030204" pitchFamily="18" charset="0"/>
                <a:ea typeface="Cambria" charset="0"/>
                <a:cs typeface="Cambria" charset="0"/>
              </a:rPr>
              <a:t> </a:t>
            </a:r>
            <a:r>
              <a:rPr lang="nb-NO" sz="2000" dirty="0" err="1">
                <a:latin typeface="Cambria" panose="02040503050406030204" pitchFamily="18" charset="0"/>
                <a:ea typeface="Cambria" charset="0"/>
                <a:cs typeface="Cambria" charset="0"/>
              </a:rPr>
              <a:t>biannual</a:t>
            </a:r>
            <a:r>
              <a:rPr lang="nb-NO" sz="2000" dirty="0">
                <a:latin typeface="Cambria" panose="02040503050406030204" pitchFamily="18" charset="0"/>
                <a:ea typeface="Cambria" charset="0"/>
                <a:cs typeface="Cambria" charset="0"/>
              </a:rPr>
              <a:t> </a:t>
            </a:r>
            <a:r>
              <a:rPr lang="nb-NO" sz="2000" i="1" dirty="0">
                <a:latin typeface="Cambria" panose="02040503050406030204" pitchFamily="18" charset="0"/>
                <a:ea typeface="Cambria" charset="0"/>
                <a:cs typeface="Cambria" charset="0"/>
              </a:rPr>
              <a:t>Tendenser</a:t>
            </a:r>
            <a:r>
              <a:rPr lang="nb-NO" sz="2000" dirty="0">
                <a:latin typeface="Cambria" panose="02040503050406030204" pitchFamily="18" charset="0"/>
                <a:ea typeface="Cambria" charset="0"/>
                <a:cs typeface="Cambria" charset="0"/>
              </a:rPr>
              <a:t>, a </a:t>
            </a:r>
            <a:r>
              <a:rPr lang="nb-NO" sz="2000" dirty="0" err="1">
                <a:latin typeface="Cambria" panose="02040503050406030204" pitchFamily="18" charset="0"/>
                <a:ea typeface="Cambria" charset="0"/>
                <a:cs typeface="Cambria" charset="0"/>
              </a:rPr>
              <a:t>craft</a:t>
            </a:r>
            <a:r>
              <a:rPr lang="nb-NO" sz="2000" dirty="0">
                <a:latin typeface="Cambria" panose="02040503050406030204" pitchFamily="18" charset="0"/>
                <a:ea typeface="Cambria" charset="0"/>
                <a:cs typeface="Cambria" charset="0"/>
              </a:rPr>
              <a:t> </a:t>
            </a:r>
            <a:r>
              <a:rPr lang="nb-NO" sz="2000" dirty="0" err="1">
                <a:latin typeface="Cambria" panose="02040503050406030204" pitchFamily="18" charset="0"/>
                <a:ea typeface="Cambria" charset="0"/>
                <a:cs typeface="Cambria" charset="0"/>
              </a:rPr>
              <a:t>theory</a:t>
            </a:r>
            <a:r>
              <a:rPr lang="nb-NO" sz="2000" dirty="0">
                <a:latin typeface="Cambria" panose="02040503050406030204" pitchFamily="18" charset="0"/>
                <a:ea typeface="Cambria" charset="0"/>
                <a:cs typeface="Cambria" charset="0"/>
              </a:rPr>
              <a:t> symposium, and a </a:t>
            </a:r>
            <a:r>
              <a:rPr lang="nb-NO" sz="2000" dirty="0" err="1">
                <a:latin typeface="Cambria" panose="02040503050406030204" pitchFamily="18" charset="0"/>
                <a:ea typeface="Cambria" charset="0"/>
                <a:cs typeface="Cambria" charset="0"/>
              </a:rPr>
              <a:t>publication</a:t>
            </a:r>
            <a:r>
              <a:rPr lang="nb-NO" sz="2000" dirty="0">
                <a:latin typeface="Cambria" panose="02040503050406030204" pitchFamily="18" charset="0"/>
                <a:ea typeface="Cambria" charset="0"/>
                <a:cs typeface="Cambria" charset="0"/>
              </a:rPr>
              <a:t>.</a:t>
            </a:r>
          </a:p>
          <a:p>
            <a:endParaRPr lang="nb-NO" sz="2400" b="1" dirty="0">
              <a:latin typeface="Cambria" panose="02040503050406030204" pitchFamily="18" charset="0"/>
              <a:ea typeface="Cambria" charset="0"/>
              <a:cs typeface="Cambria" charset="0"/>
            </a:endParaRPr>
          </a:p>
          <a:p>
            <a:pPr marL="457200" indent="-457200">
              <a:buFont typeface="Arial" panose="020B0604020202020204" pitchFamily="34" charset="0"/>
              <a:buChar char="•"/>
            </a:pPr>
            <a:r>
              <a:rPr lang="nb-NO" sz="2000" dirty="0">
                <a:latin typeface="Cambria" panose="02040503050406030204" pitchFamily="18" charset="0"/>
                <a:ea typeface="Cambria" charset="0"/>
                <a:cs typeface="Cambria" charset="0"/>
              </a:rPr>
              <a:t>€ 46 000  from Nordic </a:t>
            </a:r>
            <a:r>
              <a:rPr lang="nb-NO" sz="2000" dirty="0" err="1">
                <a:latin typeface="Cambria" panose="02040503050406030204" pitchFamily="18" charset="0"/>
                <a:ea typeface="Cambria" charset="0"/>
                <a:cs typeface="Cambria" charset="0"/>
              </a:rPr>
              <a:t>Culture</a:t>
            </a:r>
            <a:r>
              <a:rPr lang="nb-NO" sz="2000" dirty="0">
                <a:latin typeface="Cambria" panose="02040503050406030204" pitchFamily="18" charset="0"/>
                <a:ea typeface="Cambria" charset="0"/>
                <a:cs typeface="Cambria" charset="0"/>
              </a:rPr>
              <a:t> Point, </a:t>
            </a:r>
            <a:r>
              <a:rPr lang="nb-NO" sz="2000" dirty="0" err="1">
                <a:latin typeface="Cambria" panose="02040503050406030204" pitchFamily="18" charset="0"/>
                <a:ea typeface="Cambria" charset="0"/>
                <a:cs typeface="Cambria" charset="0"/>
              </a:rPr>
              <a:t>Culture</a:t>
            </a:r>
            <a:r>
              <a:rPr lang="nb-NO" sz="2000" dirty="0">
                <a:latin typeface="Cambria" panose="02040503050406030204" pitchFamily="18" charset="0"/>
                <a:ea typeface="Cambria" charset="0"/>
                <a:cs typeface="Cambria" charset="0"/>
              </a:rPr>
              <a:t> and art </a:t>
            </a:r>
            <a:r>
              <a:rPr lang="nb-NO" sz="2000" dirty="0" err="1">
                <a:latin typeface="Cambria" panose="02040503050406030204" pitchFamily="18" charset="0"/>
                <a:ea typeface="Cambria" charset="0"/>
                <a:cs typeface="Cambria" charset="0"/>
              </a:rPr>
              <a:t>programme</a:t>
            </a:r>
            <a:endParaRPr lang="nb-NO" sz="2000" dirty="0">
              <a:latin typeface="Cambria" panose="02040503050406030204" pitchFamily="18" charset="0"/>
              <a:ea typeface="Cambria" charset="0"/>
              <a:cs typeface="Cambria" charset="0"/>
            </a:endParaRPr>
          </a:p>
          <a:p>
            <a:pPr marL="457200" indent="-457200">
              <a:buFont typeface="Arial" panose="020B0604020202020204" pitchFamily="34" charset="0"/>
              <a:buChar char="•"/>
            </a:pPr>
            <a:r>
              <a:rPr lang="nb-NO" sz="2000" dirty="0">
                <a:latin typeface="Cambria" panose="02040503050406030204" pitchFamily="18" charset="0"/>
                <a:ea typeface="Cambria" charset="0"/>
                <a:cs typeface="Cambria" charset="0"/>
              </a:rPr>
              <a:t>DKK 200 000 from Nordic </a:t>
            </a:r>
            <a:r>
              <a:rPr lang="nb-NO" sz="2000" dirty="0" err="1">
                <a:latin typeface="Cambria" panose="02040503050406030204" pitchFamily="18" charset="0"/>
                <a:ea typeface="Cambria" charset="0"/>
                <a:cs typeface="Cambria" charset="0"/>
              </a:rPr>
              <a:t>Culture</a:t>
            </a:r>
            <a:r>
              <a:rPr lang="nb-NO" sz="2000" dirty="0">
                <a:latin typeface="Cambria" panose="02040503050406030204" pitchFamily="18" charset="0"/>
                <a:ea typeface="Cambria" charset="0"/>
                <a:cs typeface="Cambria" charset="0"/>
              </a:rPr>
              <a:t> Fund, Project support</a:t>
            </a:r>
          </a:p>
          <a:p>
            <a:endParaRPr lang="en-US" sz="3600" dirty="0">
              <a:latin typeface="Cambria" charset="0"/>
              <a:ea typeface="Cambria" charset="0"/>
              <a:cs typeface="Cambria" charset="0"/>
            </a:endParaRPr>
          </a:p>
        </p:txBody>
      </p:sp>
      <p:pic>
        <p:nvPicPr>
          <p:cNvPr id="8" name="Bilde 7">
            <a:extLst>
              <a:ext uri="{FF2B5EF4-FFF2-40B4-BE49-F238E27FC236}">
                <a16:creationId xmlns:a16="http://schemas.microsoft.com/office/drawing/2014/main" id="{A43F4C26-DE95-A242-8B62-B9E03FA158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346" y="6174526"/>
            <a:ext cx="1144849" cy="373374"/>
          </a:xfrm>
          <a:prstGeom prst="rect">
            <a:avLst/>
          </a:prstGeom>
        </p:spPr>
      </p:pic>
      <p:pic>
        <p:nvPicPr>
          <p:cNvPr id="4" name="Bilde 3">
            <a:extLst>
              <a:ext uri="{FF2B5EF4-FFF2-40B4-BE49-F238E27FC236}">
                <a16:creationId xmlns:a16="http://schemas.microsoft.com/office/drawing/2014/main" id="{6E82096C-F953-2B67-2944-B5294D3ED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6071616"/>
            <a:ext cx="1409700" cy="342900"/>
          </a:xfrm>
          <a:prstGeom prst="rect">
            <a:avLst/>
          </a:prstGeom>
        </p:spPr>
      </p:pic>
      <p:pic>
        <p:nvPicPr>
          <p:cNvPr id="6" name="Bilde 5">
            <a:extLst>
              <a:ext uri="{FF2B5EF4-FFF2-40B4-BE49-F238E27FC236}">
                <a16:creationId xmlns:a16="http://schemas.microsoft.com/office/drawing/2014/main" id="{A6B8731D-C991-D4F8-6A66-6590008909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1840" y="6071616"/>
            <a:ext cx="1227048" cy="334292"/>
          </a:xfrm>
          <a:prstGeom prst="rect">
            <a:avLst/>
          </a:prstGeom>
        </p:spPr>
      </p:pic>
    </p:spTree>
    <p:extLst>
      <p:ext uri="{BB962C8B-B14F-4D97-AF65-F5344CB8AC3E}">
        <p14:creationId xmlns:p14="http://schemas.microsoft.com/office/powerpoint/2010/main" val="4185359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D398599-6C75-4D4A-97B3-E81842EC8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89"/>
            <a:ext cx="9144000" cy="6852621"/>
          </a:xfrm>
          <a:prstGeom prst="rect">
            <a:avLst/>
          </a:prstGeom>
        </p:spPr>
      </p:pic>
      <p:sp>
        <p:nvSpPr>
          <p:cNvPr id="7" name="Tittel 1"/>
          <p:cNvSpPr>
            <a:spLocks noGrp="1"/>
          </p:cNvSpPr>
          <p:nvPr>
            <p:ph type="ctrTitle"/>
          </p:nvPr>
        </p:nvSpPr>
        <p:spPr>
          <a:xfrm>
            <a:off x="598805" y="5695812"/>
            <a:ext cx="6766520" cy="852088"/>
          </a:xfrm>
        </p:spPr>
        <p:txBody>
          <a:bodyPr>
            <a:normAutofit/>
          </a:bodyPr>
          <a:lstStyle/>
          <a:p>
            <a:pPr algn="l"/>
            <a:r>
              <a:rPr lang="nb-NO" sz="2400" b="1" dirty="0">
                <a:latin typeface="Cambria" panose="02040503050406030204" pitchFamily="18" charset="0"/>
              </a:rPr>
              <a:t>Earth, Wind, Fire, Water</a:t>
            </a:r>
            <a:br>
              <a:rPr lang="nb-NO" sz="2400" dirty="0">
                <a:latin typeface="Cambria" panose="02040503050406030204" pitchFamily="18" charset="0"/>
              </a:rPr>
            </a:br>
            <a:r>
              <a:rPr lang="nb-NO" sz="1800" dirty="0">
                <a:latin typeface="Cambria" panose="02040503050406030204" pitchFamily="18" charset="0"/>
              </a:rPr>
              <a:t>44th Tendenser, Nordic </a:t>
            </a:r>
            <a:r>
              <a:rPr lang="nb-NO" sz="1800" dirty="0" err="1">
                <a:latin typeface="Cambria" panose="02040503050406030204" pitchFamily="18" charset="0"/>
              </a:rPr>
              <a:t>Contemporary</a:t>
            </a:r>
            <a:r>
              <a:rPr lang="nb-NO" sz="1800" dirty="0">
                <a:latin typeface="Cambria" panose="02040503050406030204" pitchFamily="18" charset="0"/>
              </a:rPr>
              <a:t> Crafts Galleri F15, 2020</a:t>
            </a:r>
            <a:endParaRPr lang="nb-NO" sz="2400" dirty="0">
              <a:latin typeface="Cambria" panose="02040503050406030204" pitchFamily="18" charset="0"/>
            </a:endParaRPr>
          </a:p>
        </p:txBody>
      </p:sp>
      <p:pic>
        <p:nvPicPr>
          <p:cNvPr id="16" name="Bilde 15">
            <a:extLst>
              <a:ext uri="{FF2B5EF4-FFF2-40B4-BE49-F238E27FC236}">
                <a16:creationId xmlns:a16="http://schemas.microsoft.com/office/drawing/2014/main" id="{3503CF82-E963-3542-9BF1-D3431CD753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8346" y="6174526"/>
            <a:ext cx="1144849" cy="373374"/>
          </a:xfrm>
          <a:prstGeom prst="rect">
            <a:avLst/>
          </a:prstGeom>
        </p:spPr>
      </p:pic>
      <p:sp>
        <p:nvSpPr>
          <p:cNvPr id="8" name="TekstSylinder 7">
            <a:extLst>
              <a:ext uri="{FF2B5EF4-FFF2-40B4-BE49-F238E27FC236}">
                <a16:creationId xmlns:a16="http://schemas.microsoft.com/office/drawing/2014/main" id="{E0F27EB8-051B-6845-929D-6367FCB0B52B}"/>
              </a:ext>
            </a:extLst>
          </p:cNvPr>
          <p:cNvSpPr txBox="1"/>
          <p:nvPr/>
        </p:nvSpPr>
        <p:spPr>
          <a:xfrm>
            <a:off x="5140787" y="548680"/>
            <a:ext cx="3672408" cy="461665"/>
          </a:xfrm>
          <a:prstGeom prst="rect">
            <a:avLst/>
          </a:prstGeom>
          <a:noFill/>
        </p:spPr>
        <p:txBody>
          <a:bodyPr wrap="square" rtlCol="0">
            <a:spAutoFit/>
          </a:bodyPr>
          <a:lstStyle/>
          <a:p>
            <a:pPr algn="r"/>
            <a:r>
              <a:rPr lang="nb-NO" sz="1200" dirty="0">
                <a:solidFill>
                  <a:schemeClr val="bg1"/>
                </a:solidFill>
                <a:latin typeface="Cambria" panose="02040503050406030204" pitchFamily="18" charset="0"/>
              </a:rPr>
              <a:t>Hedvig Winge, </a:t>
            </a:r>
            <a:r>
              <a:rPr lang="nb-NO" sz="1200" dirty="0" err="1">
                <a:solidFill>
                  <a:schemeClr val="bg1"/>
                </a:solidFill>
                <a:latin typeface="Cambria" panose="02040503050406030204" pitchFamily="18" charset="0"/>
              </a:rPr>
              <a:t>Porcelain</a:t>
            </a:r>
            <a:r>
              <a:rPr lang="nb-NO" sz="1200" dirty="0">
                <a:solidFill>
                  <a:schemeClr val="bg1"/>
                </a:solidFill>
                <a:latin typeface="Cambria" panose="02040503050406030204" pitchFamily="18" charset="0"/>
              </a:rPr>
              <a:t> </a:t>
            </a:r>
            <a:r>
              <a:rPr lang="nb-NO" sz="1200" dirty="0" err="1">
                <a:solidFill>
                  <a:schemeClr val="bg1"/>
                </a:solidFill>
                <a:latin typeface="Cambria" panose="02040503050406030204" pitchFamily="18" charset="0"/>
              </a:rPr>
              <a:t>Piece</a:t>
            </a:r>
            <a:r>
              <a:rPr lang="nb-NO" sz="1200" dirty="0">
                <a:solidFill>
                  <a:schemeClr val="bg1"/>
                </a:solidFill>
                <a:latin typeface="Cambria" panose="02040503050406030204" pitchFamily="18" charset="0"/>
              </a:rPr>
              <a:t> (2020) </a:t>
            </a:r>
          </a:p>
          <a:p>
            <a:pPr algn="r"/>
            <a:r>
              <a:rPr lang="nb-NO" sz="1200" dirty="0">
                <a:solidFill>
                  <a:schemeClr val="bg1"/>
                </a:solidFill>
                <a:latin typeface="Cambria" panose="02040503050406030204" pitchFamily="18" charset="0"/>
              </a:rPr>
              <a:t>Photo: Vegard Kleven / Galleri F 15 </a:t>
            </a:r>
          </a:p>
        </p:txBody>
      </p:sp>
    </p:spTree>
    <p:extLst>
      <p:ext uri="{BB962C8B-B14F-4D97-AF65-F5344CB8AC3E}">
        <p14:creationId xmlns:p14="http://schemas.microsoft.com/office/powerpoint/2010/main" val="3752944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e 2" descr="Et bilde som inneholder tekst&#10;&#10;Automatisk generert beskrivelse">
            <a:extLst>
              <a:ext uri="{FF2B5EF4-FFF2-40B4-BE49-F238E27FC236}">
                <a16:creationId xmlns:a16="http://schemas.microsoft.com/office/drawing/2014/main" id="{0D571515-BBD9-07DD-D380-49C91D14177C}"/>
              </a:ext>
            </a:extLst>
          </p:cNvPr>
          <p:cNvPicPr>
            <a:picLocks noChangeAspect="1"/>
          </p:cNvPicPr>
          <p:nvPr/>
        </p:nvPicPr>
        <p:blipFill rotWithShape="1">
          <a:blip r:embed="rId3">
            <a:extLst>
              <a:ext uri="{28A0092B-C50C-407E-A947-70E740481C1C}">
                <a14:useLocalDpi xmlns:a14="http://schemas.microsoft.com/office/drawing/2010/main" val="0"/>
              </a:ext>
            </a:extLst>
          </a:blip>
          <a:srcRect l="19672" r="8197"/>
          <a:stretch/>
        </p:blipFill>
        <p:spPr>
          <a:xfrm>
            <a:off x="-252536" y="0"/>
            <a:ext cx="9505056" cy="6865458"/>
          </a:xfrm>
          <a:prstGeom prst="rect">
            <a:avLst/>
          </a:prstGeom>
        </p:spPr>
      </p:pic>
      <p:pic>
        <p:nvPicPr>
          <p:cNvPr id="16" name="Bilde 15">
            <a:extLst>
              <a:ext uri="{FF2B5EF4-FFF2-40B4-BE49-F238E27FC236}">
                <a16:creationId xmlns:a16="http://schemas.microsoft.com/office/drawing/2014/main" id="{3503CF82-E963-3542-9BF1-D3431CD753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8346" y="6174526"/>
            <a:ext cx="1144849" cy="373374"/>
          </a:xfrm>
          <a:prstGeom prst="rect">
            <a:avLst/>
          </a:prstGeom>
        </p:spPr>
      </p:pic>
      <p:sp>
        <p:nvSpPr>
          <p:cNvPr id="2" name="TekstSylinder 1">
            <a:extLst>
              <a:ext uri="{FF2B5EF4-FFF2-40B4-BE49-F238E27FC236}">
                <a16:creationId xmlns:a16="http://schemas.microsoft.com/office/drawing/2014/main" id="{622207D9-EE2B-69CA-4FCE-37195A8FE490}"/>
              </a:ext>
            </a:extLst>
          </p:cNvPr>
          <p:cNvSpPr txBox="1"/>
          <p:nvPr/>
        </p:nvSpPr>
        <p:spPr>
          <a:xfrm>
            <a:off x="5169307" y="310140"/>
            <a:ext cx="3672408" cy="276999"/>
          </a:xfrm>
          <a:prstGeom prst="rect">
            <a:avLst/>
          </a:prstGeom>
          <a:noFill/>
        </p:spPr>
        <p:txBody>
          <a:bodyPr wrap="square" rtlCol="0">
            <a:spAutoFit/>
          </a:bodyPr>
          <a:lstStyle/>
          <a:p>
            <a:pPr algn="r"/>
            <a:r>
              <a:rPr lang="nb-NO" sz="1200" dirty="0" err="1">
                <a:latin typeface="Cambria" panose="02040503050406030204" pitchFamily="18" charset="0"/>
              </a:rPr>
              <a:t>Graphic</a:t>
            </a:r>
            <a:r>
              <a:rPr lang="nb-NO" sz="1200" dirty="0">
                <a:latin typeface="Cambria" panose="02040503050406030204" pitchFamily="18" charset="0"/>
              </a:rPr>
              <a:t> design by Blank Blank</a:t>
            </a:r>
          </a:p>
        </p:txBody>
      </p:sp>
    </p:spTree>
    <p:extLst>
      <p:ext uri="{BB962C8B-B14F-4D97-AF65-F5344CB8AC3E}">
        <p14:creationId xmlns:p14="http://schemas.microsoft.com/office/powerpoint/2010/main" val="3008343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C28E4FC3-6181-D14B-BEAB-C8F23E711F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346" y="6174526"/>
            <a:ext cx="1144849" cy="373374"/>
          </a:xfrm>
          <a:prstGeom prst="rect">
            <a:avLst/>
          </a:prstGeom>
        </p:spPr>
      </p:pic>
      <p:pic>
        <p:nvPicPr>
          <p:cNvPr id="6" name="Bilde 5" descr="Et bilde som inneholder tekst&#10;&#10;Automatisk generert beskrivelse">
            <a:extLst>
              <a:ext uri="{FF2B5EF4-FFF2-40B4-BE49-F238E27FC236}">
                <a16:creationId xmlns:a16="http://schemas.microsoft.com/office/drawing/2014/main" id="{0006E11E-683A-3396-F67B-CE27E79F6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510" y="1530593"/>
            <a:ext cx="4718452" cy="2461989"/>
          </a:xfrm>
          <a:prstGeom prst="rect">
            <a:avLst/>
          </a:prstGeom>
        </p:spPr>
      </p:pic>
      <p:pic>
        <p:nvPicPr>
          <p:cNvPr id="10" name="Bilde 9" descr="Et bilde som inneholder tekst&#10;&#10;Automatisk generert beskrivelse">
            <a:extLst>
              <a:ext uri="{FF2B5EF4-FFF2-40B4-BE49-F238E27FC236}">
                <a16:creationId xmlns:a16="http://schemas.microsoft.com/office/drawing/2014/main" id="{EF2AB12B-784D-A490-93FD-8CF1849E8A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1800" y="3487291"/>
            <a:ext cx="4718452" cy="2461989"/>
          </a:xfrm>
          <a:prstGeom prst="rect">
            <a:avLst/>
          </a:prstGeom>
        </p:spPr>
      </p:pic>
      <p:pic>
        <p:nvPicPr>
          <p:cNvPr id="17" name="Bilde 16" descr="Et bilde som inneholder tekst&#10;&#10;Automatisk generert beskrivelse">
            <a:extLst>
              <a:ext uri="{FF2B5EF4-FFF2-40B4-BE49-F238E27FC236}">
                <a16:creationId xmlns:a16="http://schemas.microsoft.com/office/drawing/2014/main" id="{6AD43748-BB56-E265-D7BF-FAA3963039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6822" y="538223"/>
            <a:ext cx="4718668" cy="2461989"/>
          </a:xfrm>
          <a:prstGeom prst="rect">
            <a:avLst/>
          </a:prstGeom>
        </p:spPr>
      </p:pic>
    </p:spTree>
    <p:extLst>
      <p:ext uri="{BB962C8B-B14F-4D97-AF65-F5344CB8AC3E}">
        <p14:creationId xmlns:p14="http://schemas.microsoft.com/office/powerpoint/2010/main" val="4027982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Bilde 5" descr="Et bilde som inneholder person, innendørs, bærbar PC, personer&#10;&#10;Automatisk generert beskrivelse">
            <a:extLst>
              <a:ext uri="{FF2B5EF4-FFF2-40B4-BE49-F238E27FC236}">
                <a16:creationId xmlns:a16="http://schemas.microsoft.com/office/drawing/2014/main" id="{84266EF6-A5B9-ECD4-6187-BAAD010DA8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60" y="0"/>
            <a:ext cx="10521249" cy="7014166"/>
          </a:xfrm>
          <a:prstGeom prst="rect">
            <a:avLst/>
          </a:prstGeom>
        </p:spPr>
      </p:pic>
      <p:pic>
        <p:nvPicPr>
          <p:cNvPr id="16" name="Bilde 15">
            <a:extLst>
              <a:ext uri="{FF2B5EF4-FFF2-40B4-BE49-F238E27FC236}">
                <a16:creationId xmlns:a16="http://schemas.microsoft.com/office/drawing/2014/main" id="{3503CF82-E963-3542-9BF1-D3431CD753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8346" y="6174526"/>
            <a:ext cx="1144849" cy="373374"/>
          </a:xfrm>
          <a:prstGeom prst="rect">
            <a:avLst/>
          </a:prstGeom>
        </p:spPr>
      </p:pic>
      <p:sp>
        <p:nvSpPr>
          <p:cNvPr id="7" name="Tittel 1">
            <a:extLst>
              <a:ext uri="{FF2B5EF4-FFF2-40B4-BE49-F238E27FC236}">
                <a16:creationId xmlns:a16="http://schemas.microsoft.com/office/drawing/2014/main" id="{E9C0E46F-8CC7-AD31-1B9F-44CA3C7124B3}"/>
              </a:ext>
            </a:extLst>
          </p:cNvPr>
          <p:cNvSpPr>
            <a:spLocks noGrp="1"/>
          </p:cNvSpPr>
          <p:nvPr>
            <p:ph type="ctrTitle"/>
          </p:nvPr>
        </p:nvSpPr>
        <p:spPr>
          <a:xfrm>
            <a:off x="1188740" y="1412776"/>
            <a:ext cx="6766520" cy="852088"/>
          </a:xfrm>
        </p:spPr>
        <p:txBody>
          <a:bodyPr>
            <a:noAutofit/>
          </a:bodyPr>
          <a:lstStyle/>
          <a:p>
            <a:pPr algn="l"/>
            <a:r>
              <a:rPr lang="nb-NO" b="1" dirty="0">
                <a:solidFill>
                  <a:schemeClr val="bg1"/>
                </a:solidFill>
                <a:latin typeface="Cambria" panose="02040503050406030204" pitchFamily="18" charset="0"/>
              </a:rPr>
              <a:t>Nordic Platform for Critical Craft </a:t>
            </a:r>
            <a:r>
              <a:rPr lang="nb-NO" b="1" dirty="0" err="1">
                <a:solidFill>
                  <a:schemeClr val="bg1"/>
                </a:solidFill>
                <a:latin typeface="Cambria" panose="02040503050406030204" pitchFamily="18" charset="0"/>
              </a:rPr>
              <a:t>Theory</a:t>
            </a:r>
            <a:endParaRPr lang="nb-NO" dirty="0">
              <a:solidFill>
                <a:schemeClr val="bg1"/>
              </a:solidFill>
              <a:latin typeface="Cambria" panose="02040503050406030204" pitchFamily="18" charset="0"/>
            </a:endParaRPr>
          </a:p>
        </p:txBody>
      </p:sp>
    </p:spTree>
    <p:extLst>
      <p:ext uri="{BB962C8B-B14F-4D97-AF65-F5344CB8AC3E}">
        <p14:creationId xmlns:p14="http://schemas.microsoft.com/office/powerpoint/2010/main" val="3083688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ktangel 11"/>
          <p:cNvSpPr/>
          <p:nvPr/>
        </p:nvSpPr>
        <p:spPr>
          <a:xfrm>
            <a:off x="897688" y="614934"/>
            <a:ext cx="7778768" cy="4462760"/>
          </a:xfrm>
          <a:prstGeom prst="rect">
            <a:avLst/>
          </a:prstGeom>
        </p:spPr>
        <p:txBody>
          <a:bodyPr wrap="square">
            <a:spAutoFit/>
          </a:bodyPr>
          <a:lstStyle/>
          <a:p>
            <a:r>
              <a:rPr lang="nb-NO" sz="2800" b="1" dirty="0">
                <a:latin typeface="Cambria" panose="02040503050406030204" pitchFamily="18" charset="0"/>
                <a:ea typeface="Cambria" charset="0"/>
                <a:cs typeface="Cambria" charset="0"/>
              </a:rPr>
              <a:t>Nordic Platform for Critical Craft </a:t>
            </a:r>
            <a:r>
              <a:rPr lang="nb-NO" sz="2800" b="1" dirty="0" err="1">
                <a:latin typeface="Cambria" panose="02040503050406030204" pitchFamily="18" charset="0"/>
                <a:ea typeface="Cambria" charset="0"/>
                <a:cs typeface="Cambria" charset="0"/>
              </a:rPr>
              <a:t>Theory</a:t>
            </a:r>
            <a:r>
              <a:rPr lang="nb-NO" sz="2800" b="1" dirty="0">
                <a:latin typeface="Cambria" panose="02040503050406030204" pitchFamily="18" charset="0"/>
                <a:ea typeface="Cambria" charset="0"/>
                <a:cs typeface="Cambria" charset="0"/>
              </a:rPr>
              <a:t>  </a:t>
            </a:r>
          </a:p>
          <a:p>
            <a:r>
              <a:rPr lang="nb-NO" sz="2000" b="1" dirty="0">
                <a:latin typeface="Cambria" panose="02040503050406030204" pitchFamily="18" charset="0"/>
                <a:ea typeface="Cambria" charset="0"/>
                <a:cs typeface="Cambria" charset="0"/>
              </a:rPr>
              <a:t>2019–2020</a:t>
            </a:r>
          </a:p>
          <a:p>
            <a:endParaRPr lang="nb-NO" sz="2400" b="1" i="1" dirty="0">
              <a:latin typeface="Cambria" panose="02040503050406030204" pitchFamily="18" charset="0"/>
              <a:ea typeface="Cambria" charset="0"/>
              <a:cs typeface="Cambria" charset="0"/>
            </a:endParaRPr>
          </a:p>
          <a:p>
            <a:pPr marL="342900" indent="-342900">
              <a:buFont typeface="Arial" panose="020B0604020202020204" pitchFamily="34" charset="0"/>
              <a:buChar char="•"/>
            </a:pPr>
            <a:r>
              <a:rPr lang="nb-NO" sz="2400" dirty="0">
                <a:latin typeface="Cambria" panose="02040503050406030204" pitchFamily="18" charset="0"/>
              </a:rPr>
              <a:t>A </a:t>
            </a:r>
            <a:r>
              <a:rPr lang="nb-NO" sz="2400" dirty="0" err="1">
                <a:latin typeface="Cambria" panose="02040503050406030204" pitchFamily="18" charset="0"/>
              </a:rPr>
              <a:t>think</a:t>
            </a:r>
            <a:r>
              <a:rPr lang="nb-NO" sz="2400" dirty="0">
                <a:latin typeface="Cambria" panose="02040503050406030204" pitchFamily="18" charset="0"/>
              </a:rPr>
              <a:t>-tank </a:t>
            </a:r>
            <a:r>
              <a:rPr lang="nb-NO" sz="2400" dirty="0" err="1">
                <a:latin typeface="Cambria" panose="02040503050406030204" pitchFamily="18" charset="0"/>
              </a:rPr>
              <a:t>of</a:t>
            </a:r>
            <a:r>
              <a:rPr lang="nb-NO" sz="2400" dirty="0">
                <a:latin typeface="Cambria" panose="02040503050406030204" pitchFamily="18" charset="0"/>
              </a:rPr>
              <a:t> </a:t>
            </a:r>
            <a:r>
              <a:rPr lang="nb-NO" sz="2400" dirty="0" err="1">
                <a:latin typeface="Cambria" panose="02040503050406030204" pitchFamily="18" charset="0"/>
              </a:rPr>
              <a:t>critics</a:t>
            </a:r>
            <a:r>
              <a:rPr lang="nb-NO" sz="2400" dirty="0">
                <a:latin typeface="Cambria" panose="02040503050406030204" pitchFamily="18" charset="0"/>
              </a:rPr>
              <a:t>, </a:t>
            </a:r>
            <a:r>
              <a:rPr lang="nb-NO" sz="2400" dirty="0" err="1">
                <a:latin typeface="Cambria" panose="02040503050406030204" pitchFamily="18" charset="0"/>
              </a:rPr>
              <a:t>curators</a:t>
            </a:r>
            <a:r>
              <a:rPr lang="nb-NO" sz="2400" dirty="0">
                <a:latin typeface="Cambria" panose="02040503050406030204" pitchFamily="18" charset="0"/>
              </a:rPr>
              <a:t> and </a:t>
            </a:r>
            <a:r>
              <a:rPr lang="nb-NO" sz="2400" dirty="0" err="1">
                <a:latin typeface="Cambria" panose="02040503050406030204" pitchFamily="18" charset="0"/>
              </a:rPr>
              <a:t>other</a:t>
            </a:r>
            <a:r>
              <a:rPr lang="nb-NO" sz="2400" dirty="0">
                <a:latin typeface="Cambria" panose="02040503050406030204" pitchFamily="18" charset="0"/>
              </a:rPr>
              <a:t> </a:t>
            </a:r>
            <a:r>
              <a:rPr lang="nb-NO" sz="2400" dirty="0" err="1">
                <a:latin typeface="Cambria" panose="02040503050406030204" pitchFamily="18" charset="0"/>
              </a:rPr>
              <a:t>professionals</a:t>
            </a:r>
            <a:r>
              <a:rPr lang="nb-NO" sz="2400" dirty="0">
                <a:latin typeface="Cambria" panose="02040503050406030204" pitchFamily="18" charset="0"/>
              </a:rPr>
              <a:t> for </a:t>
            </a:r>
            <a:r>
              <a:rPr lang="nb-NO" sz="2400" dirty="0" err="1">
                <a:latin typeface="Cambria" panose="02040503050406030204" pitchFamily="18" charset="0"/>
              </a:rPr>
              <a:t>critical</a:t>
            </a:r>
            <a:r>
              <a:rPr lang="nb-NO" sz="2400" dirty="0">
                <a:latin typeface="Cambria" panose="02040503050406030204" pitchFamily="18" charset="0"/>
              </a:rPr>
              <a:t> </a:t>
            </a:r>
            <a:r>
              <a:rPr lang="nb-NO" sz="2400" dirty="0" err="1">
                <a:latin typeface="Cambria" panose="02040503050406030204" pitchFamily="18" charset="0"/>
              </a:rPr>
              <a:t>thinking</a:t>
            </a:r>
            <a:r>
              <a:rPr lang="nb-NO" sz="2400" dirty="0">
                <a:latin typeface="Cambria" panose="02040503050406030204" pitchFamily="18" charset="0"/>
              </a:rPr>
              <a:t> </a:t>
            </a:r>
            <a:r>
              <a:rPr lang="nb-NO" sz="2400" dirty="0" err="1">
                <a:latin typeface="Cambria" panose="02040503050406030204" pitchFamily="18" charset="0"/>
              </a:rPr>
              <a:t>around</a:t>
            </a:r>
            <a:r>
              <a:rPr lang="nb-NO" sz="2400" dirty="0">
                <a:latin typeface="Cambria" panose="02040503050406030204" pitchFamily="18" charset="0"/>
              </a:rPr>
              <a:t> </a:t>
            </a:r>
            <a:r>
              <a:rPr lang="nb-NO" sz="2400" dirty="0" err="1">
                <a:latin typeface="Cambria" panose="02040503050406030204" pitchFamily="18" charset="0"/>
              </a:rPr>
              <a:t>contemporary</a:t>
            </a:r>
            <a:r>
              <a:rPr lang="nb-NO" sz="2400" dirty="0">
                <a:latin typeface="Cambria" panose="02040503050406030204" pitchFamily="18" charset="0"/>
              </a:rPr>
              <a:t> </a:t>
            </a:r>
            <a:r>
              <a:rPr lang="nb-NO" sz="2400" dirty="0" err="1">
                <a:latin typeface="Cambria" panose="02040503050406030204" pitchFamily="18" charset="0"/>
              </a:rPr>
              <a:t>craft</a:t>
            </a:r>
            <a:r>
              <a:rPr lang="nb-NO" sz="2400" dirty="0">
                <a:latin typeface="Cambria" panose="02040503050406030204" pitchFamily="18" charset="0"/>
              </a:rPr>
              <a:t>. </a:t>
            </a:r>
          </a:p>
          <a:p>
            <a:pPr marL="342900" indent="-342900">
              <a:buFont typeface="Arial" panose="020B0604020202020204" pitchFamily="34" charset="0"/>
              <a:buChar char="•"/>
            </a:pPr>
            <a:r>
              <a:rPr lang="nb-NO" sz="2400" dirty="0">
                <a:latin typeface="Cambria" panose="02040503050406030204" pitchFamily="18" charset="0"/>
              </a:rPr>
              <a:t>Networks </a:t>
            </a:r>
            <a:r>
              <a:rPr lang="nb-NO" sz="2400" dirty="0" err="1">
                <a:latin typeface="Cambria" panose="02040503050406030204" pitchFamily="18" charset="0"/>
              </a:rPr>
              <a:t>meetings</a:t>
            </a:r>
            <a:r>
              <a:rPr lang="nb-NO" sz="2400" dirty="0">
                <a:latin typeface="Cambria" panose="02040503050406030204" pitchFamily="18" charset="0"/>
              </a:rPr>
              <a:t> Bergen, Helsinki and Falkenberg to </a:t>
            </a:r>
            <a:r>
              <a:rPr lang="nb-NO" sz="2400" dirty="0" err="1">
                <a:latin typeface="Cambria" panose="02040503050406030204" pitchFamily="18" charset="0"/>
              </a:rPr>
              <a:t>exchange</a:t>
            </a:r>
            <a:r>
              <a:rPr lang="nb-NO" sz="2400" dirty="0">
                <a:latin typeface="Cambria" panose="02040503050406030204" pitchFamily="18" charset="0"/>
              </a:rPr>
              <a:t> </a:t>
            </a:r>
            <a:r>
              <a:rPr lang="nb-NO" sz="2400" dirty="0" err="1">
                <a:latin typeface="Cambria" panose="02040503050406030204" pitchFamily="18" charset="0"/>
              </a:rPr>
              <a:t>ideas</a:t>
            </a:r>
            <a:r>
              <a:rPr lang="nb-NO" sz="2400" dirty="0">
                <a:latin typeface="Cambria" panose="02040503050406030204" pitchFamily="18" charset="0"/>
              </a:rPr>
              <a:t> and </a:t>
            </a:r>
            <a:r>
              <a:rPr lang="nb-NO" sz="2400" dirty="0" err="1">
                <a:latin typeface="Cambria" panose="02040503050406030204" pitchFamily="18" charset="0"/>
              </a:rPr>
              <a:t>strengthen</a:t>
            </a:r>
            <a:r>
              <a:rPr lang="nb-NO" sz="2400" dirty="0">
                <a:latin typeface="Cambria" panose="02040503050406030204" pitchFamily="18" charset="0"/>
              </a:rPr>
              <a:t> </a:t>
            </a:r>
            <a:r>
              <a:rPr lang="nb-NO" sz="2400" dirty="0" err="1">
                <a:latin typeface="Cambria" panose="02040503050406030204" pitchFamily="18" charset="0"/>
              </a:rPr>
              <a:t>the</a:t>
            </a:r>
            <a:r>
              <a:rPr lang="nb-NO" sz="2400" dirty="0">
                <a:latin typeface="Cambria" panose="02040503050406030204" pitchFamily="18" charset="0"/>
              </a:rPr>
              <a:t> </a:t>
            </a:r>
            <a:r>
              <a:rPr lang="nb-NO" sz="2400" dirty="0" err="1">
                <a:latin typeface="Cambria" panose="02040503050406030204" pitchFamily="18" charset="0"/>
              </a:rPr>
              <a:t>critical</a:t>
            </a:r>
            <a:r>
              <a:rPr lang="nb-NO" sz="2400" dirty="0">
                <a:latin typeface="Cambria" panose="02040503050406030204" pitchFamily="18" charset="0"/>
              </a:rPr>
              <a:t> </a:t>
            </a:r>
            <a:r>
              <a:rPr lang="nb-NO" sz="2400" dirty="0" err="1">
                <a:latin typeface="Cambria" panose="02040503050406030204" pitchFamily="18" charset="0"/>
              </a:rPr>
              <a:t>language</a:t>
            </a:r>
            <a:r>
              <a:rPr lang="nb-NO" sz="2400" dirty="0">
                <a:latin typeface="Cambria" panose="02040503050406030204" pitchFamily="18" charset="0"/>
              </a:rPr>
              <a:t> for </a:t>
            </a:r>
            <a:r>
              <a:rPr lang="nb-NO" sz="2400" dirty="0" err="1">
                <a:latin typeface="Cambria" panose="02040503050406030204" pitchFamily="18" charset="0"/>
              </a:rPr>
              <a:t>crafts</a:t>
            </a:r>
            <a:r>
              <a:rPr lang="nb-NO" sz="2400" dirty="0">
                <a:latin typeface="Cambria" panose="02040503050406030204" pitchFamily="18" charset="0"/>
              </a:rPr>
              <a:t>. </a:t>
            </a:r>
          </a:p>
          <a:p>
            <a:pPr marL="342900" indent="-342900">
              <a:buFont typeface="Arial" panose="020B0604020202020204" pitchFamily="34" charset="0"/>
              <a:buChar char="•"/>
            </a:pPr>
            <a:r>
              <a:rPr lang="nb-NO" sz="2400" dirty="0">
                <a:latin typeface="Cambria" panose="02040503050406030204" pitchFamily="18" charset="0"/>
              </a:rPr>
              <a:t>The </a:t>
            </a:r>
            <a:r>
              <a:rPr lang="nb-NO" sz="2400" dirty="0" err="1">
                <a:latin typeface="Cambria" panose="02040503050406030204" pitchFamily="18" charset="0"/>
              </a:rPr>
              <a:t>aim</a:t>
            </a:r>
            <a:r>
              <a:rPr lang="nb-NO" sz="2400" dirty="0">
                <a:latin typeface="Cambria" panose="02040503050406030204" pitchFamily="18" charset="0"/>
              </a:rPr>
              <a:t> </a:t>
            </a:r>
            <a:r>
              <a:rPr lang="nb-NO" sz="2400" dirty="0" err="1">
                <a:latin typeface="Cambria" panose="02040503050406030204" pitchFamily="18" charset="0"/>
              </a:rPr>
              <a:t>was</a:t>
            </a:r>
            <a:r>
              <a:rPr lang="nb-NO" sz="2400" dirty="0">
                <a:latin typeface="Cambria" panose="02040503050406030204" pitchFamily="18" charset="0"/>
              </a:rPr>
              <a:t> to </a:t>
            </a:r>
            <a:r>
              <a:rPr lang="nb-NO" sz="2400" dirty="0" err="1">
                <a:latin typeface="Cambria" panose="02040503050406030204" pitchFamily="18" charset="0"/>
              </a:rPr>
              <a:t>map</a:t>
            </a:r>
            <a:r>
              <a:rPr lang="nb-NO" sz="2400" dirty="0">
                <a:latin typeface="Cambria" panose="02040503050406030204" pitchFamily="18" charset="0"/>
              </a:rPr>
              <a:t>, </a:t>
            </a:r>
            <a:r>
              <a:rPr lang="nb-NO" sz="2400" dirty="0" err="1">
                <a:latin typeface="Cambria" panose="02040503050406030204" pitchFamily="18" charset="0"/>
              </a:rPr>
              <a:t>update</a:t>
            </a:r>
            <a:r>
              <a:rPr lang="nb-NO" sz="2400" dirty="0">
                <a:latin typeface="Cambria" panose="02040503050406030204" pitchFamily="18" charset="0"/>
              </a:rPr>
              <a:t> and </a:t>
            </a:r>
            <a:r>
              <a:rPr lang="nb-NO" sz="2400" dirty="0" err="1">
                <a:latin typeface="Cambria" panose="02040503050406030204" pitchFamily="18" charset="0"/>
              </a:rPr>
              <a:t>rethink</a:t>
            </a:r>
            <a:r>
              <a:rPr lang="nb-NO" sz="2400" dirty="0">
                <a:latin typeface="Cambria" panose="02040503050406030204" pitchFamily="18" charset="0"/>
              </a:rPr>
              <a:t> </a:t>
            </a:r>
            <a:r>
              <a:rPr lang="nb-NO" sz="2400" dirty="0" err="1">
                <a:latin typeface="Cambria" panose="02040503050406030204" pitchFamily="18" charset="0"/>
              </a:rPr>
              <a:t>critical</a:t>
            </a:r>
            <a:r>
              <a:rPr lang="nb-NO" sz="2400" dirty="0">
                <a:latin typeface="Cambria" panose="02040503050406030204" pitchFamily="18" charset="0"/>
              </a:rPr>
              <a:t> </a:t>
            </a:r>
            <a:r>
              <a:rPr lang="nb-NO" sz="2400" dirty="0" err="1">
                <a:latin typeface="Cambria" panose="02040503050406030204" pitchFamily="18" charset="0"/>
              </a:rPr>
              <a:t>discourse</a:t>
            </a:r>
            <a:r>
              <a:rPr lang="nb-NO" sz="2400" dirty="0">
                <a:latin typeface="Cambria" panose="02040503050406030204" pitchFamily="18" charset="0"/>
              </a:rPr>
              <a:t> for </a:t>
            </a:r>
            <a:r>
              <a:rPr lang="nb-NO" sz="2400" dirty="0" err="1">
                <a:effectLst/>
                <a:latin typeface="Cambria" panose="02040503050406030204" pitchFamily="18" charset="0"/>
              </a:rPr>
              <a:t>contemporary</a:t>
            </a:r>
            <a:r>
              <a:rPr lang="nb-NO" sz="2400" dirty="0">
                <a:effectLst/>
                <a:latin typeface="Cambria" panose="02040503050406030204" pitchFamily="18" charset="0"/>
              </a:rPr>
              <a:t> </a:t>
            </a:r>
            <a:r>
              <a:rPr lang="nb-NO" sz="2400" dirty="0" err="1">
                <a:effectLst/>
                <a:latin typeface="Cambria" panose="02040503050406030204" pitchFamily="18" charset="0"/>
              </a:rPr>
              <a:t>crafts</a:t>
            </a:r>
            <a:r>
              <a:rPr lang="nb-NO" sz="2400" dirty="0">
                <a:effectLst/>
                <a:latin typeface="Cambria" panose="02040503050406030204" pitchFamily="18" charset="0"/>
              </a:rPr>
              <a:t> in </a:t>
            </a:r>
            <a:r>
              <a:rPr lang="nb-NO" sz="2400" dirty="0" err="1">
                <a:effectLst/>
                <a:latin typeface="Cambria" panose="02040503050406030204" pitchFamily="18" charset="0"/>
              </a:rPr>
              <a:t>the</a:t>
            </a:r>
            <a:r>
              <a:rPr lang="nb-NO" sz="2400" dirty="0">
                <a:effectLst/>
                <a:latin typeface="Cambria" panose="02040503050406030204" pitchFamily="18" charset="0"/>
              </a:rPr>
              <a:t> Nordic region.</a:t>
            </a:r>
          </a:p>
          <a:p>
            <a:endParaRPr lang="nb-NO" sz="2400" dirty="0">
              <a:latin typeface="Cambria" panose="02040503050406030204" pitchFamily="18" charset="0"/>
              <a:ea typeface="Cambria" charset="0"/>
              <a:cs typeface="Cambria" charset="0"/>
            </a:endParaRPr>
          </a:p>
          <a:p>
            <a:pPr marL="457200" indent="-457200">
              <a:buFont typeface="Arial" panose="020B0604020202020204" pitchFamily="34" charset="0"/>
              <a:buChar char="•"/>
            </a:pPr>
            <a:r>
              <a:rPr lang="nb-NO" sz="2000" dirty="0">
                <a:latin typeface="Cambria" panose="02040503050406030204" pitchFamily="18" charset="0"/>
                <a:ea typeface="Cambria" charset="0"/>
                <a:cs typeface="Cambria" charset="0"/>
              </a:rPr>
              <a:t>€ 30 000 from Nordic </a:t>
            </a:r>
            <a:r>
              <a:rPr lang="nb-NO" sz="2000" dirty="0" err="1">
                <a:latin typeface="Cambria" panose="02040503050406030204" pitchFamily="18" charset="0"/>
                <a:ea typeface="Cambria" charset="0"/>
                <a:cs typeface="Cambria" charset="0"/>
              </a:rPr>
              <a:t>Culture</a:t>
            </a:r>
            <a:r>
              <a:rPr lang="nb-NO" sz="2000" dirty="0">
                <a:latin typeface="Cambria" panose="02040503050406030204" pitchFamily="18" charset="0"/>
                <a:ea typeface="Cambria" charset="0"/>
                <a:cs typeface="Cambria" charset="0"/>
              </a:rPr>
              <a:t> Point, Short-term </a:t>
            </a:r>
            <a:r>
              <a:rPr lang="nb-NO" sz="2000" dirty="0" err="1">
                <a:latin typeface="Cambria" panose="02040503050406030204" pitchFamily="18" charset="0"/>
                <a:ea typeface="Cambria" charset="0"/>
                <a:cs typeface="Cambria" charset="0"/>
              </a:rPr>
              <a:t>network</a:t>
            </a:r>
            <a:r>
              <a:rPr lang="nb-NO" sz="2000" dirty="0">
                <a:latin typeface="Cambria" panose="02040503050406030204" pitchFamily="18" charset="0"/>
                <a:ea typeface="Cambria" charset="0"/>
                <a:cs typeface="Cambria" charset="0"/>
              </a:rPr>
              <a:t> </a:t>
            </a:r>
            <a:r>
              <a:rPr lang="nb-NO" sz="2000" dirty="0" err="1">
                <a:latin typeface="Cambria" panose="02040503050406030204" pitchFamily="18" charset="0"/>
                <a:ea typeface="Cambria" charset="0"/>
                <a:cs typeface="Cambria" charset="0"/>
              </a:rPr>
              <a:t>funding</a:t>
            </a:r>
            <a:endParaRPr lang="nb-NO" sz="2000" dirty="0">
              <a:latin typeface="Cambria" panose="02040503050406030204" pitchFamily="18" charset="0"/>
              <a:ea typeface="Cambria" charset="0"/>
              <a:cs typeface="Cambria" charset="0"/>
            </a:endParaRPr>
          </a:p>
        </p:txBody>
      </p:sp>
      <p:pic>
        <p:nvPicPr>
          <p:cNvPr id="8" name="Bilde 7">
            <a:extLst>
              <a:ext uri="{FF2B5EF4-FFF2-40B4-BE49-F238E27FC236}">
                <a16:creationId xmlns:a16="http://schemas.microsoft.com/office/drawing/2014/main" id="{A43F4C26-DE95-A242-8B62-B9E03FA158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346" y="6174526"/>
            <a:ext cx="1144849" cy="373374"/>
          </a:xfrm>
          <a:prstGeom prst="rect">
            <a:avLst/>
          </a:prstGeom>
        </p:spPr>
      </p:pic>
      <p:pic>
        <p:nvPicPr>
          <p:cNvPr id="3" name="Bilde 2">
            <a:extLst>
              <a:ext uri="{FF2B5EF4-FFF2-40B4-BE49-F238E27FC236}">
                <a16:creationId xmlns:a16="http://schemas.microsoft.com/office/drawing/2014/main" id="{D7BA81B9-BCAB-92D8-8B4E-B73D189D2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6071616"/>
            <a:ext cx="1409700" cy="342900"/>
          </a:xfrm>
          <a:prstGeom prst="rect">
            <a:avLst/>
          </a:prstGeom>
        </p:spPr>
      </p:pic>
    </p:spTree>
    <p:extLst>
      <p:ext uri="{BB962C8B-B14F-4D97-AF65-F5344CB8AC3E}">
        <p14:creationId xmlns:p14="http://schemas.microsoft.com/office/powerpoint/2010/main" val="24840811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C2C4A66750C7D4DADF1ABAB56DCDC78" ma:contentTypeVersion="10" ma:contentTypeDescription="Opprett et nytt dokument." ma:contentTypeScope="" ma:versionID="7b37b446a80b6a89fd17be75733327ab">
  <xsd:schema xmlns:xsd="http://www.w3.org/2001/XMLSchema" xmlns:xs="http://www.w3.org/2001/XMLSchema" xmlns:p="http://schemas.microsoft.com/office/2006/metadata/properties" xmlns:ns2="4c37f526-414e-4194-b11d-0e96aa7a230e" xmlns:ns3="22577df3-5c35-4384-ac4c-50eb312271d4" targetNamespace="http://schemas.microsoft.com/office/2006/metadata/properties" ma:root="true" ma:fieldsID="1b973e5e82827b57c8c1339da6eec182" ns2:_="" ns3:_="">
    <xsd:import namespace="4c37f526-414e-4194-b11d-0e96aa7a230e"/>
    <xsd:import namespace="22577df3-5c35-4384-ac4c-50eb312271d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37f526-414e-4194-b11d-0e96aa7a23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emerkelapper" ma:readOnly="false" ma:fieldId="{5cf76f15-5ced-4ddc-b409-7134ff3c332f}" ma:taxonomyMulti="true" ma:sspId="ff48d21c-ca29-4afb-8a12-e8bbb1b0fa0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2577df3-5c35-4384-ac4c-50eb312271d4"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14" nillable="true" ma:displayName="Taxonomy Catch All Column" ma:hidden="true" ma:list="{96bbd40f-38a4-4303-8133-f6e6c734bc60}" ma:internalName="TaxCatchAll" ma:showField="CatchAllData" ma:web="22577df3-5c35-4384-ac4c-50eb312271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2577df3-5c35-4384-ac4c-50eb312271d4" xsi:nil="true"/>
    <lcf76f155ced4ddcb4097134ff3c332f xmlns="4c37f526-414e-4194-b11d-0e96aa7a230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924E296-B831-452A-A9C8-9D492F8B30DC}"/>
</file>

<file path=customXml/itemProps2.xml><?xml version="1.0" encoding="utf-8"?>
<ds:datastoreItem xmlns:ds="http://schemas.openxmlformats.org/officeDocument/2006/customXml" ds:itemID="{3E6B7804-73A1-4FCD-96AD-AC83BF364CEC}"/>
</file>

<file path=customXml/itemProps3.xml><?xml version="1.0" encoding="utf-8"?>
<ds:datastoreItem xmlns:ds="http://schemas.openxmlformats.org/officeDocument/2006/customXml" ds:itemID="{31F5BEB6-172C-4F66-AFBB-4987F052CBF5}"/>
</file>

<file path=docProps/app.xml><?xml version="1.0" encoding="utf-8"?>
<Properties xmlns="http://schemas.openxmlformats.org/officeDocument/2006/extended-properties" xmlns:vt="http://schemas.openxmlformats.org/officeDocument/2006/docPropsVTypes">
  <TotalTime>12708</TotalTime>
  <Words>1389</Words>
  <Application>Microsoft Macintosh PowerPoint</Application>
  <PresentationFormat>Skjermfremvisning (4:3)</PresentationFormat>
  <Paragraphs>108</Paragraphs>
  <Slides>13</Slides>
  <Notes>13</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13</vt:i4>
      </vt:variant>
    </vt:vector>
  </HeadingPairs>
  <TitlesOfParts>
    <vt:vector size="17" baseType="lpstr">
      <vt:lpstr>Arial</vt:lpstr>
      <vt:lpstr>Calibri</vt:lpstr>
      <vt:lpstr>Cambria</vt:lpstr>
      <vt:lpstr>Office-tema</vt:lpstr>
      <vt:lpstr>PowerPoint-presentasjon</vt:lpstr>
      <vt:lpstr>PowerPoint-presentasjon</vt:lpstr>
      <vt:lpstr>PowerPoint-presentasjon</vt:lpstr>
      <vt:lpstr>PowerPoint-presentasjon</vt:lpstr>
      <vt:lpstr>Earth, Wind, Fire, Water 44th Tendenser, Nordic Contemporary Crafts Galleri F15, 2020</vt:lpstr>
      <vt:lpstr>PowerPoint-presentasjon</vt:lpstr>
      <vt:lpstr>PowerPoint-presentasjon</vt:lpstr>
      <vt:lpstr>Nordic Platform for Critical Craft Theory</vt:lpstr>
      <vt:lpstr>PowerPoint-presentasjon</vt:lpstr>
      <vt:lpstr>PowerPoint-presentasjon</vt:lpstr>
      <vt:lpstr>PowerPoint-presentasjon</vt:lpstr>
      <vt:lpstr>Hege Henriksen, Tonje Kjellevold og Gunvor Guttorm  at Sámi Allaskuvla, Guovdageainnu, Sápmi </vt:lpstr>
      <vt:lpstr>Editors Harald Gaski and Gunvor Guttorm at Sámi Pavilion, Venezia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  Norwegian contemporary crafts and design</dc:title>
  <dc:creator>Hege Henriksen</dc:creator>
  <cp:lastModifiedBy>Post Norwegian Crafts</cp:lastModifiedBy>
  <cp:revision>118</cp:revision>
  <cp:lastPrinted>2018-03-23T13:42:43Z</cp:lastPrinted>
  <dcterms:created xsi:type="dcterms:W3CDTF">2016-05-26T11:08:56Z</dcterms:created>
  <dcterms:modified xsi:type="dcterms:W3CDTF">2022-11-29T18:26:48Z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0x010100BC2C4A66750C7D4DADF1ABAB56DCDC78</vt:lpwstr>
  </property>
</Properties>
</file>